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6" r:id="rId2"/>
    <p:sldId id="276" r:id="rId3"/>
    <p:sldId id="257" r:id="rId4"/>
    <p:sldId id="258" r:id="rId5"/>
    <p:sldId id="259" r:id="rId6"/>
    <p:sldId id="261" r:id="rId7"/>
    <p:sldId id="260" r:id="rId8"/>
    <p:sldId id="262" r:id="rId9"/>
    <p:sldId id="263" r:id="rId10"/>
    <p:sldId id="264" r:id="rId11"/>
    <p:sldId id="266" r:id="rId12"/>
    <p:sldId id="265" r:id="rId13"/>
    <p:sldId id="277" r:id="rId14"/>
    <p:sldId id="278" r:id="rId15"/>
    <p:sldId id="279" r:id="rId16"/>
    <p:sldId id="280" r:id="rId17"/>
    <p:sldId id="267" r:id="rId18"/>
    <p:sldId id="370" r:id="rId19"/>
    <p:sldId id="371" r:id="rId20"/>
    <p:sldId id="354" r:id="rId21"/>
    <p:sldId id="269" r:id="rId22"/>
    <p:sldId id="270" r:id="rId23"/>
    <p:sldId id="326" r:id="rId24"/>
    <p:sldId id="327" r:id="rId25"/>
    <p:sldId id="271" r:id="rId26"/>
    <p:sldId id="328" r:id="rId27"/>
    <p:sldId id="272" r:id="rId28"/>
    <p:sldId id="273" r:id="rId29"/>
    <p:sldId id="274" r:id="rId30"/>
    <p:sldId id="275" r:id="rId31"/>
    <p:sldId id="284" r:id="rId32"/>
    <p:sldId id="268" r:id="rId33"/>
    <p:sldId id="287" r:id="rId34"/>
    <p:sldId id="369" r:id="rId35"/>
    <p:sldId id="288" r:id="rId36"/>
    <p:sldId id="289" r:id="rId37"/>
    <p:sldId id="291" r:id="rId38"/>
    <p:sldId id="290" r:id="rId39"/>
    <p:sldId id="297" r:id="rId40"/>
    <p:sldId id="292" r:id="rId41"/>
    <p:sldId id="298" r:id="rId42"/>
    <p:sldId id="299" r:id="rId43"/>
    <p:sldId id="296" r:id="rId44"/>
    <p:sldId id="300" r:id="rId45"/>
    <p:sldId id="301" r:id="rId46"/>
    <p:sldId id="302" r:id="rId47"/>
    <p:sldId id="306" r:id="rId48"/>
    <p:sldId id="307" r:id="rId49"/>
    <p:sldId id="308" r:id="rId50"/>
    <p:sldId id="309" r:id="rId51"/>
    <p:sldId id="310" r:id="rId52"/>
    <p:sldId id="311" r:id="rId53"/>
    <p:sldId id="285" r:id="rId54"/>
    <p:sldId id="312" r:id="rId55"/>
    <p:sldId id="304" r:id="rId56"/>
    <p:sldId id="313" r:id="rId57"/>
    <p:sldId id="314" r:id="rId58"/>
    <p:sldId id="321" r:id="rId59"/>
    <p:sldId id="317" r:id="rId60"/>
    <p:sldId id="318" r:id="rId61"/>
    <p:sldId id="319" r:id="rId62"/>
    <p:sldId id="320" r:id="rId63"/>
    <p:sldId id="323" r:id="rId64"/>
    <p:sldId id="324" r:id="rId65"/>
    <p:sldId id="325" r:id="rId66"/>
    <p:sldId id="338" r:id="rId67"/>
    <p:sldId id="339" r:id="rId68"/>
    <p:sldId id="340" r:id="rId69"/>
    <p:sldId id="329" r:id="rId70"/>
    <p:sldId id="330" r:id="rId71"/>
    <p:sldId id="331" r:id="rId72"/>
    <p:sldId id="332" r:id="rId73"/>
    <p:sldId id="333" r:id="rId74"/>
    <p:sldId id="334" r:id="rId75"/>
    <p:sldId id="315"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5" r:id="rId90"/>
    <p:sldId id="356" r:id="rId91"/>
    <p:sldId id="357" r:id="rId92"/>
    <p:sldId id="358" r:id="rId93"/>
    <p:sldId id="293" r:id="rId94"/>
    <p:sldId id="294" r:id="rId95"/>
    <p:sldId id="295" r:id="rId96"/>
    <p:sldId id="359" r:id="rId97"/>
    <p:sldId id="363" r:id="rId98"/>
    <p:sldId id="362" r:id="rId99"/>
    <p:sldId id="360" r:id="rId100"/>
    <p:sldId id="361" r:id="rId101"/>
    <p:sldId id="364" r:id="rId102"/>
    <p:sldId id="365" r:id="rId103"/>
    <p:sldId id="366" r:id="rId104"/>
    <p:sldId id="368" r:id="rId105"/>
  </p:sldIdLst>
  <p:sldSz cx="9144000" cy="6858000" type="screen4x3"/>
  <p:notesSz cx="6669088" cy="9926638"/>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4" autoAdjust="0"/>
    <p:restoredTop sz="94660"/>
  </p:normalViewPr>
  <p:slideViewPr>
    <p:cSldViewPr>
      <p:cViewPr varScale="1">
        <p:scale>
          <a:sx n="106" d="100"/>
          <a:sy n="106" d="100"/>
        </p:scale>
        <p:origin x="-16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4099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40996"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40997"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DBE28C-BA4A-4E4C-BC9F-6BBA7F067D87}"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686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68612" name="Rectangle 4"/>
          <p:cNvSpPr>
            <a:spLocks noRo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8614"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68615"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DEFFB1-17EB-4298-A878-80FBFEA94580}"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9DF88-FDEE-4299-8427-37CB7F727283}" type="slidenum">
              <a:rPr lang="en-US" altLang="zh-TW"/>
              <a:pPr/>
              <a:t>1</a:t>
            </a:fld>
            <a:endParaRPr lang="en-US" altLang="zh-TW"/>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E19A1-E447-44BD-B9FC-3D5FA3FE27AB}" type="slidenum">
              <a:rPr lang="en-US" altLang="zh-TW"/>
              <a:pPr/>
              <a:t>10</a:t>
            </a:fld>
            <a:endParaRPr lang="en-US" altLang="zh-TW"/>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A72C9-9F97-44F1-9732-27C54E480B20}" type="slidenum">
              <a:rPr lang="en-US" altLang="zh-TW"/>
              <a:pPr/>
              <a:t>100</a:t>
            </a:fld>
            <a:endParaRPr lang="en-US" altLang="zh-TW"/>
          </a:p>
        </p:txBody>
      </p:sp>
      <p:sp>
        <p:nvSpPr>
          <p:cNvPr id="334850" name="Rectangle 2"/>
          <p:cNvSpPr>
            <a:spLocks noRo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E2A8-348B-4242-A005-FB4248FC1F6B}" type="slidenum">
              <a:rPr lang="en-US" altLang="zh-TW"/>
              <a:pPr/>
              <a:t>101</a:t>
            </a:fld>
            <a:endParaRPr lang="en-US" altLang="zh-TW"/>
          </a:p>
        </p:txBody>
      </p:sp>
      <p:sp>
        <p:nvSpPr>
          <p:cNvPr id="335874" name="Rectangle 2"/>
          <p:cNvSpPr>
            <a:spLocks noRo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9E417-4731-4CDD-8BD7-0FB15EF24592}" type="slidenum">
              <a:rPr lang="en-US" altLang="zh-TW"/>
              <a:pPr/>
              <a:t>102</a:t>
            </a:fld>
            <a:endParaRPr lang="en-US" altLang="zh-TW"/>
          </a:p>
        </p:txBody>
      </p:sp>
      <p:sp>
        <p:nvSpPr>
          <p:cNvPr id="336898" name="Rectangle 2"/>
          <p:cNvSpPr>
            <a:spLocks noRo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74A7D-7F03-4E71-AE98-7CA2C65BBDD7}" type="slidenum">
              <a:rPr lang="en-US" altLang="zh-TW"/>
              <a:pPr/>
              <a:t>103</a:t>
            </a:fld>
            <a:endParaRPr lang="en-US" altLang="zh-TW"/>
          </a:p>
        </p:txBody>
      </p:sp>
      <p:sp>
        <p:nvSpPr>
          <p:cNvPr id="337922" name="Rectangle 2"/>
          <p:cNvSpPr>
            <a:spLocks noRo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20C36-22B7-4C9C-9B58-15A959A4CC5D}" type="slidenum">
              <a:rPr lang="en-US" altLang="zh-TW"/>
              <a:pPr/>
              <a:t>104</a:t>
            </a:fld>
            <a:endParaRPr lang="en-US" altLang="zh-TW"/>
          </a:p>
        </p:txBody>
      </p:sp>
      <p:sp>
        <p:nvSpPr>
          <p:cNvPr id="339970" name="Rectangle 2"/>
          <p:cNvSpPr>
            <a:spLocks noRo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F9C43-69D6-4708-B35B-483D7EF212BB}" type="slidenum">
              <a:rPr lang="en-US" altLang="zh-TW"/>
              <a:pPr/>
              <a:t>11</a:t>
            </a:fld>
            <a:endParaRPr lang="en-US" altLang="zh-TW"/>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DA3F1-91FA-4CA9-8EFA-BB71923E330A}" type="slidenum">
              <a:rPr lang="en-US" altLang="zh-TW"/>
              <a:pPr/>
              <a:t>12</a:t>
            </a:fld>
            <a:endParaRPr lang="en-US" altLang="zh-TW"/>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E99F1-4A7E-4286-BA37-F935FDD41CF7}" type="slidenum">
              <a:rPr lang="en-US" altLang="zh-TW"/>
              <a:pPr/>
              <a:t>13</a:t>
            </a:fld>
            <a:endParaRPr lang="en-US" altLang="zh-TW"/>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B7756-5A76-4D0E-AA63-4565480FC515}" type="slidenum">
              <a:rPr lang="en-US" altLang="zh-TW"/>
              <a:pPr/>
              <a:t>14</a:t>
            </a:fld>
            <a:endParaRPr lang="en-US" altLang="zh-TW"/>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AE1BD-90BA-49B3-8CBF-35FCD6E6FA0D}" type="slidenum">
              <a:rPr lang="en-US" altLang="zh-TW"/>
              <a:pPr/>
              <a:t>15</a:t>
            </a:fld>
            <a:endParaRPr lang="en-US" altLang="zh-TW"/>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2C35D-188E-4BC9-8B98-22A55EAE3641}" type="slidenum">
              <a:rPr lang="en-US" altLang="zh-TW"/>
              <a:pPr/>
              <a:t>16</a:t>
            </a:fld>
            <a:endParaRPr lang="en-US" altLang="zh-TW"/>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771B-836B-4ADF-9D75-6064C9D8F7A2}" type="slidenum">
              <a:rPr lang="en-US" altLang="zh-TW"/>
              <a:pPr/>
              <a:t>17</a:t>
            </a:fld>
            <a:endParaRPr lang="en-US" altLang="zh-TW"/>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3F25-1C95-4E60-8ACE-600AD5E14973}" type="slidenum">
              <a:rPr lang="en-US" altLang="zh-TW"/>
              <a:pPr/>
              <a:t>18</a:t>
            </a:fld>
            <a:endParaRPr lang="en-US" altLang="zh-TW"/>
          </a:p>
        </p:txBody>
      </p:sp>
      <p:sp>
        <p:nvSpPr>
          <p:cNvPr id="349186" name="Rectangle 2"/>
          <p:cNvSpPr>
            <a:spLocks noRo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6E5CE-A3C0-479A-B678-5ED5E52946F2}" type="slidenum">
              <a:rPr lang="en-US" altLang="zh-TW"/>
              <a:pPr/>
              <a:t>19</a:t>
            </a:fld>
            <a:endParaRPr lang="en-US" altLang="zh-TW"/>
          </a:p>
        </p:txBody>
      </p:sp>
      <p:sp>
        <p:nvSpPr>
          <p:cNvPr id="350210" name="Rectangle 2"/>
          <p:cNvSpPr>
            <a:spLocks noRo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E4D5F-1242-4F66-9156-C2D498046160}" type="slidenum">
              <a:rPr lang="en-US" altLang="zh-TW"/>
              <a:pPr/>
              <a:t>2</a:t>
            </a:fld>
            <a:endParaRPr lang="en-US" altLang="zh-TW"/>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72555-DD4C-42B9-8D8A-040414B5599A}" type="slidenum">
              <a:rPr lang="en-US" altLang="zh-TW"/>
              <a:pPr/>
              <a:t>20</a:t>
            </a:fld>
            <a:endParaRPr lang="en-US" altLang="zh-TW"/>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F539E-5DFA-44C9-9225-BA4FC9FEE44A}" type="slidenum">
              <a:rPr lang="en-US" altLang="zh-TW"/>
              <a:pPr/>
              <a:t>21</a:t>
            </a:fld>
            <a:endParaRPr lang="en-US" altLang="zh-TW"/>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E84DD-E62E-4FEA-850B-980149379EC4}" type="slidenum">
              <a:rPr lang="en-US" altLang="zh-TW"/>
              <a:pPr/>
              <a:t>22</a:t>
            </a:fld>
            <a:endParaRPr lang="en-US" altLang="zh-TW"/>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D9C81-73EE-4432-9204-AC8D2BECE153}" type="slidenum">
              <a:rPr lang="en-US" altLang="zh-TW"/>
              <a:pPr/>
              <a:t>23</a:t>
            </a:fld>
            <a:endParaRPr lang="en-US" altLang="zh-TW"/>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3509F-7508-41A9-B976-40EE19D1CE79}" type="slidenum">
              <a:rPr lang="en-US" altLang="zh-TW"/>
              <a:pPr/>
              <a:t>24</a:t>
            </a:fld>
            <a:endParaRPr lang="en-US" altLang="zh-TW"/>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9A7F2-1DD6-4088-9C38-859874854B06}" type="slidenum">
              <a:rPr lang="en-US" altLang="zh-TW"/>
              <a:pPr/>
              <a:t>25</a:t>
            </a:fld>
            <a:endParaRPr lang="en-US" altLang="zh-TW"/>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AAFBF-5F1D-404B-A5BA-29D9329BD0BF}" type="slidenum">
              <a:rPr lang="en-US" altLang="zh-TW"/>
              <a:pPr/>
              <a:t>26</a:t>
            </a:fld>
            <a:endParaRPr lang="en-US" altLang="zh-TW"/>
          </a:p>
        </p:txBody>
      </p:sp>
      <p:sp>
        <p:nvSpPr>
          <p:cNvPr id="249858" name="Rectangle 2"/>
          <p:cNvSpPr>
            <a:spLocks noRo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C17A9-CB37-45C3-B7F4-532B5C81E325}" type="slidenum">
              <a:rPr lang="en-US" altLang="zh-TW"/>
              <a:pPr/>
              <a:t>27</a:t>
            </a:fld>
            <a:endParaRPr lang="en-US" altLang="zh-TW"/>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59002-77C3-4ED0-A0D0-B60335B8C6FF}" type="slidenum">
              <a:rPr lang="en-US" altLang="zh-TW"/>
              <a:pPr/>
              <a:t>28</a:t>
            </a:fld>
            <a:endParaRPr lang="en-US" altLang="zh-TW"/>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96DA1-5476-42C2-8F33-24316E584F7F}" type="slidenum">
              <a:rPr lang="en-US" altLang="zh-TW"/>
              <a:pPr/>
              <a:t>29</a:t>
            </a:fld>
            <a:endParaRPr lang="en-US" altLang="zh-TW"/>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BE1EE-CA30-49C5-B529-259C447F5DC3}" type="slidenum">
              <a:rPr lang="en-US" altLang="zh-TW"/>
              <a:pPr/>
              <a:t>3</a:t>
            </a:fld>
            <a:endParaRPr lang="en-US" altLang="zh-TW"/>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D8C0A-B9F4-483F-B251-902414EA5AEA}" type="slidenum">
              <a:rPr lang="en-US" altLang="zh-TW"/>
              <a:pPr/>
              <a:t>30</a:t>
            </a:fld>
            <a:endParaRPr lang="en-US" altLang="zh-TW"/>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E801-5EF8-45C2-B687-C7129546510B}" type="slidenum">
              <a:rPr lang="en-US" altLang="zh-TW"/>
              <a:pPr/>
              <a:t>31</a:t>
            </a:fld>
            <a:endParaRPr lang="en-US" altLang="zh-TW"/>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0CB65-05B1-4464-9533-8A5CDDA31F07}" type="slidenum">
              <a:rPr lang="en-US" altLang="zh-TW"/>
              <a:pPr/>
              <a:t>32</a:t>
            </a:fld>
            <a:endParaRPr lang="en-US" altLang="zh-TW"/>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C4A32-B614-476C-815F-B1B34B71CDD4}" type="slidenum">
              <a:rPr lang="en-US" altLang="zh-TW"/>
              <a:pPr/>
              <a:t>33</a:t>
            </a:fld>
            <a:endParaRPr lang="en-US" altLang="zh-TW"/>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2AE37-E1E7-40F3-A8DD-0A89A4327882}" type="slidenum">
              <a:rPr lang="en-US" altLang="zh-TW"/>
              <a:pPr/>
              <a:t>34</a:t>
            </a:fld>
            <a:endParaRPr lang="en-US" altLang="zh-TW"/>
          </a:p>
        </p:txBody>
      </p:sp>
      <p:sp>
        <p:nvSpPr>
          <p:cNvPr id="344066" name="Rectangle 2"/>
          <p:cNvSpPr>
            <a:spLocks noRo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BD09A-7F46-480E-8C16-57F725403F33}" type="slidenum">
              <a:rPr lang="en-US" altLang="zh-TW"/>
              <a:pPr/>
              <a:t>35</a:t>
            </a:fld>
            <a:endParaRPr lang="en-US" altLang="zh-TW"/>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CDC42-6759-487F-B9A9-C9F0CB7B30D0}" type="slidenum">
              <a:rPr lang="en-US" altLang="zh-TW"/>
              <a:pPr/>
              <a:t>36</a:t>
            </a:fld>
            <a:endParaRPr lang="en-US" altLang="zh-TW"/>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F20E6-A6FB-4B9B-A35C-DDA78EAC6E71}" type="slidenum">
              <a:rPr lang="en-US" altLang="zh-TW"/>
              <a:pPr/>
              <a:t>37</a:t>
            </a:fld>
            <a:endParaRPr lang="en-US" altLang="zh-TW"/>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F8200-620D-430D-BD0D-7B9734592BF5}" type="slidenum">
              <a:rPr lang="en-US" altLang="zh-TW"/>
              <a:pPr/>
              <a:t>38</a:t>
            </a:fld>
            <a:endParaRPr lang="en-US" altLang="zh-TW"/>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2E8D2-3579-4B1F-B109-AC1731A56CE6}" type="slidenum">
              <a:rPr lang="en-US" altLang="zh-TW"/>
              <a:pPr/>
              <a:t>39</a:t>
            </a:fld>
            <a:endParaRPr lang="en-US" altLang="zh-TW"/>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DC6F-0E74-48E4-9D88-93672F70B909}" type="slidenum">
              <a:rPr lang="en-US" altLang="zh-TW"/>
              <a:pPr/>
              <a:t>4</a:t>
            </a:fld>
            <a:endParaRPr lang="en-US" altLang="zh-TW"/>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932B5-3AA1-4A7B-B508-3085E7295567}" type="slidenum">
              <a:rPr lang="en-US" altLang="zh-TW"/>
              <a:pPr/>
              <a:t>40</a:t>
            </a:fld>
            <a:endParaRPr lang="en-US" altLang="zh-TW"/>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473F6-3CF7-47EB-9155-1630909A437C}" type="slidenum">
              <a:rPr lang="en-US" altLang="zh-TW"/>
              <a:pPr/>
              <a:t>41</a:t>
            </a:fld>
            <a:endParaRPr lang="en-US" altLang="zh-TW"/>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FBDBD-C4CF-445F-BD62-5349573E55ED}" type="slidenum">
              <a:rPr lang="en-US" altLang="zh-TW"/>
              <a:pPr/>
              <a:t>42</a:t>
            </a:fld>
            <a:endParaRPr lang="en-US" altLang="zh-TW"/>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F38EA-2F68-403F-935B-90A4365AA688}" type="slidenum">
              <a:rPr lang="en-US" altLang="zh-TW"/>
              <a:pPr/>
              <a:t>43</a:t>
            </a:fld>
            <a:endParaRPr lang="en-US" altLang="zh-TW"/>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FF438-9113-47ED-B573-52ABA296D0D4}" type="slidenum">
              <a:rPr lang="en-US" altLang="zh-TW"/>
              <a:pPr/>
              <a:t>44</a:t>
            </a:fld>
            <a:endParaRPr lang="en-US" altLang="zh-TW"/>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DC953-0FE8-4BF5-BC40-C78B164B2D4C}" type="slidenum">
              <a:rPr lang="en-US" altLang="zh-TW"/>
              <a:pPr/>
              <a:t>45</a:t>
            </a:fld>
            <a:endParaRPr lang="en-US" altLang="zh-TW"/>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7CBBB-E2C4-4A79-B01E-B4A9E431AA18}" type="slidenum">
              <a:rPr lang="en-US" altLang="zh-TW"/>
              <a:pPr/>
              <a:t>46</a:t>
            </a:fld>
            <a:endParaRPr lang="en-US" altLang="zh-TW"/>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245F5-41E8-45BF-AF74-CF3AB80F01FE}" type="slidenum">
              <a:rPr lang="en-US" altLang="zh-TW"/>
              <a:pPr/>
              <a:t>47</a:t>
            </a:fld>
            <a:endParaRPr lang="en-US" altLang="zh-TW"/>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ECF4E-676C-4568-B2F3-2E3C7FD3401A}" type="slidenum">
              <a:rPr lang="en-US" altLang="zh-TW"/>
              <a:pPr/>
              <a:t>48</a:t>
            </a:fld>
            <a:endParaRPr lang="en-US" altLang="zh-TW"/>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E8F2B-9B41-403B-BCC9-EDC3CB6D9ACC}" type="slidenum">
              <a:rPr lang="en-US" altLang="zh-TW"/>
              <a:pPr/>
              <a:t>49</a:t>
            </a:fld>
            <a:endParaRPr lang="en-US" altLang="zh-TW"/>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02991-EDB8-44DF-8DFC-863AB053B5E4}" type="slidenum">
              <a:rPr lang="en-US" altLang="zh-TW"/>
              <a:pPr/>
              <a:t>5</a:t>
            </a:fld>
            <a:endParaRPr lang="en-US" altLang="zh-TW"/>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EBD0B-188A-4792-9208-2C9241DA4CBF}" type="slidenum">
              <a:rPr lang="en-US" altLang="zh-TW"/>
              <a:pPr/>
              <a:t>50</a:t>
            </a:fld>
            <a:endParaRPr lang="en-US" altLang="zh-TW"/>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9A595-637F-4ED6-BF4E-17323E97C890}" type="slidenum">
              <a:rPr lang="en-US" altLang="zh-TW"/>
              <a:pPr/>
              <a:t>51</a:t>
            </a:fld>
            <a:endParaRPr lang="en-US" altLang="zh-TW"/>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ADB1F-3F48-4219-B472-D3B29F9DCD96}" type="slidenum">
              <a:rPr lang="en-US" altLang="zh-TW"/>
              <a:pPr/>
              <a:t>52</a:t>
            </a:fld>
            <a:endParaRPr lang="en-US" altLang="zh-TW"/>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36CD5-8968-42D7-B51B-38C9CC7275FD}" type="slidenum">
              <a:rPr lang="en-US" altLang="zh-TW"/>
              <a:pPr/>
              <a:t>53</a:t>
            </a:fld>
            <a:endParaRPr lang="en-US" altLang="zh-TW"/>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86EE2-D3EB-462C-8D99-BCD9BF95BE2E}" type="slidenum">
              <a:rPr lang="en-US" altLang="zh-TW"/>
              <a:pPr/>
              <a:t>54</a:t>
            </a:fld>
            <a:endParaRPr lang="en-US" altLang="zh-TW"/>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065DC-F438-4DBD-9B51-B0346B3BDD2D}" type="slidenum">
              <a:rPr lang="en-US" altLang="zh-TW"/>
              <a:pPr/>
              <a:t>55</a:t>
            </a:fld>
            <a:endParaRPr lang="en-US" altLang="zh-TW"/>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EABC5-2BEA-43B7-80A3-3D65D7689864}" type="slidenum">
              <a:rPr lang="en-US" altLang="zh-TW"/>
              <a:pPr/>
              <a:t>56</a:t>
            </a:fld>
            <a:endParaRPr lang="en-US" altLang="zh-TW"/>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79434-BEBB-4E09-9D55-07BF8B1D8516}" type="slidenum">
              <a:rPr lang="en-US" altLang="zh-TW"/>
              <a:pPr/>
              <a:t>57</a:t>
            </a:fld>
            <a:endParaRPr lang="en-US" altLang="zh-TW"/>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6C204-6C4E-4BE4-BCE0-5CF471F96968}" type="slidenum">
              <a:rPr lang="en-US" altLang="zh-TW"/>
              <a:pPr/>
              <a:t>58</a:t>
            </a:fld>
            <a:endParaRPr lang="en-US" altLang="zh-TW"/>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54B3C-DDDE-4B6C-A45E-37B367B17AF1}" type="slidenum">
              <a:rPr lang="en-US" altLang="zh-TW"/>
              <a:pPr/>
              <a:t>59</a:t>
            </a:fld>
            <a:endParaRPr lang="en-US" altLang="zh-TW"/>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DCB34-94CF-44E1-B6B8-FE3499E8F906}" type="slidenum">
              <a:rPr lang="en-US" altLang="zh-TW"/>
              <a:pPr/>
              <a:t>6</a:t>
            </a:fld>
            <a:endParaRPr lang="en-US" altLang="zh-TW"/>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7B403-27EE-4D7A-A230-4B8C551300D2}" type="slidenum">
              <a:rPr lang="en-US" altLang="zh-TW"/>
              <a:pPr/>
              <a:t>60</a:t>
            </a:fld>
            <a:endParaRPr lang="en-US" altLang="zh-TW"/>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1124F-61FD-492B-92E6-1D7ADDD97D1E}" type="slidenum">
              <a:rPr lang="en-US" altLang="zh-TW"/>
              <a:pPr/>
              <a:t>61</a:t>
            </a:fld>
            <a:endParaRPr lang="en-US" altLang="zh-TW"/>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481DB-0A0B-4648-8C5E-DBD19556C1A3}" type="slidenum">
              <a:rPr lang="en-US" altLang="zh-TW"/>
              <a:pPr/>
              <a:t>62</a:t>
            </a:fld>
            <a:endParaRPr lang="en-US" altLang="zh-TW"/>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990D2-6E69-4298-BD34-25F90EF51AF9}" type="slidenum">
              <a:rPr lang="en-US" altLang="zh-TW"/>
              <a:pPr/>
              <a:t>63</a:t>
            </a:fld>
            <a:endParaRPr lang="en-US" altLang="zh-TW"/>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A8C67-1012-436E-A6C7-3C4F4FBFF1C1}" type="slidenum">
              <a:rPr lang="en-US" altLang="zh-TW"/>
              <a:pPr/>
              <a:t>64</a:t>
            </a:fld>
            <a:endParaRPr lang="en-US" altLang="zh-TW"/>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38380-1C32-446F-87A1-93A79B94784A}" type="slidenum">
              <a:rPr lang="en-US" altLang="zh-TW"/>
              <a:pPr/>
              <a:t>65</a:t>
            </a:fld>
            <a:endParaRPr lang="en-US" altLang="zh-TW"/>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18BD8-2B29-42C0-BC50-C226D0C58B35}" type="slidenum">
              <a:rPr lang="en-US" altLang="zh-TW"/>
              <a:pPr/>
              <a:t>66</a:t>
            </a:fld>
            <a:endParaRPr lang="en-US" altLang="zh-TW"/>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BE969-3AB0-44AD-A173-93B7C3EBC60C}" type="slidenum">
              <a:rPr lang="en-US" altLang="zh-TW"/>
              <a:pPr/>
              <a:t>67</a:t>
            </a:fld>
            <a:endParaRPr lang="en-US" altLang="zh-TW"/>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CB029-09F8-4431-B147-DFD75AB2B92B}" type="slidenum">
              <a:rPr lang="en-US" altLang="zh-TW"/>
              <a:pPr/>
              <a:t>68</a:t>
            </a:fld>
            <a:endParaRPr lang="en-US" altLang="zh-TW"/>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E0E19-7B7E-40BF-B1D7-B62F7B51BA51}" type="slidenum">
              <a:rPr lang="en-US" altLang="zh-TW"/>
              <a:pPr/>
              <a:t>69</a:t>
            </a:fld>
            <a:endParaRPr lang="en-US" altLang="zh-TW"/>
          </a:p>
        </p:txBody>
      </p:sp>
      <p:sp>
        <p:nvSpPr>
          <p:cNvPr id="251906" name="Rectangle 2"/>
          <p:cNvSpPr>
            <a:spLocks noRo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A9E56-D55D-4ABD-8080-381A99F13FBB}" type="slidenum">
              <a:rPr lang="en-US" altLang="zh-TW"/>
              <a:pPr/>
              <a:t>7</a:t>
            </a:fld>
            <a:endParaRPr lang="en-US" altLang="zh-TW"/>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2A30E-1685-4C3C-90C9-65A414D294D0}" type="slidenum">
              <a:rPr lang="en-US" altLang="zh-TW"/>
              <a:pPr/>
              <a:t>70</a:t>
            </a:fld>
            <a:endParaRPr lang="en-US" altLang="zh-TW"/>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98E64-27C9-4AD5-9D77-B94217439AD0}" type="slidenum">
              <a:rPr lang="en-US" altLang="zh-TW"/>
              <a:pPr/>
              <a:t>71</a:t>
            </a:fld>
            <a:endParaRPr lang="en-US" altLang="zh-TW"/>
          </a:p>
        </p:txBody>
      </p:sp>
      <p:sp>
        <p:nvSpPr>
          <p:cNvPr id="256002" name="Rectangle 2"/>
          <p:cNvSpPr>
            <a:spLocks noRo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F0F3D-EC96-491C-B2A6-3E7FD0A55619}" type="slidenum">
              <a:rPr lang="en-US" altLang="zh-TW"/>
              <a:pPr/>
              <a:t>72</a:t>
            </a:fld>
            <a:endParaRPr lang="en-US" altLang="zh-TW"/>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9D85C-C54B-4DA6-99CA-D08911D49E1D}" type="slidenum">
              <a:rPr lang="en-US" altLang="zh-TW"/>
              <a:pPr/>
              <a:t>73</a:t>
            </a:fld>
            <a:endParaRPr lang="en-US" altLang="zh-TW"/>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4D287-0C9E-43F7-B14D-15850DFA6605}" type="slidenum">
              <a:rPr lang="en-US" altLang="zh-TW"/>
              <a:pPr/>
              <a:t>74</a:t>
            </a:fld>
            <a:endParaRPr lang="en-US" altLang="zh-TW"/>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63425-FCC1-40F2-8689-29763353721E}" type="slidenum">
              <a:rPr lang="en-US" altLang="zh-TW"/>
              <a:pPr/>
              <a:t>75</a:t>
            </a:fld>
            <a:endParaRPr lang="en-US" altLang="zh-TW"/>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76454-3317-45A0-A3DB-62C4EF4F7305}" type="slidenum">
              <a:rPr lang="en-US" altLang="zh-TW"/>
              <a:pPr/>
              <a:t>76</a:t>
            </a:fld>
            <a:endParaRPr lang="en-US" altLang="zh-TW"/>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1DA9C-5166-41EE-B527-314E689C4239}" type="slidenum">
              <a:rPr lang="en-US" altLang="zh-TW"/>
              <a:pPr/>
              <a:t>77</a:t>
            </a:fld>
            <a:endParaRPr lang="en-US" altLang="zh-TW"/>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1D919-4FD7-47C2-B280-A32FB14D1D40}" type="slidenum">
              <a:rPr lang="en-US" altLang="zh-TW"/>
              <a:pPr/>
              <a:t>78</a:t>
            </a:fld>
            <a:endParaRPr lang="en-US" altLang="zh-TW"/>
          </a:p>
        </p:txBody>
      </p:sp>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CFD65-2D29-488D-8BDF-7FFB8F8ECDA8}" type="slidenum">
              <a:rPr lang="en-US" altLang="zh-TW"/>
              <a:pPr/>
              <a:t>79</a:t>
            </a:fld>
            <a:endParaRPr lang="en-US" altLang="zh-TW"/>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186B1-DDBF-4B89-8EFB-468698558D05}" type="slidenum">
              <a:rPr lang="en-US" altLang="zh-TW"/>
              <a:pPr/>
              <a:t>8</a:t>
            </a:fld>
            <a:endParaRPr lang="en-US" altLang="zh-TW"/>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F447F-749E-446C-879B-A1BE1B7064DC}" type="slidenum">
              <a:rPr lang="en-US" altLang="zh-TW"/>
              <a:pPr/>
              <a:t>80</a:t>
            </a:fld>
            <a:endParaRPr lang="en-US" altLang="zh-TW"/>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88303-BC9E-46EC-AB67-A6F83B3B60AF}" type="slidenum">
              <a:rPr lang="en-US" altLang="zh-TW"/>
              <a:pPr/>
              <a:t>81</a:t>
            </a:fld>
            <a:endParaRPr lang="en-US" altLang="zh-TW"/>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A2CFB4-732D-4F45-A496-46FAB5CC35CE}" type="slidenum">
              <a:rPr lang="en-US" altLang="zh-TW"/>
              <a:pPr/>
              <a:t>82</a:t>
            </a:fld>
            <a:endParaRPr lang="en-US" altLang="zh-TW"/>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9C6EB-C460-4A50-A2F1-ABF5A871CDA3}" type="slidenum">
              <a:rPr lang="en-US" altLang="zh-TW"/>
              <a:pPr/>
              <a:t>83</a:t>
            </a:fld>
            <a:endParaRPr lang="en-US" altLang="zh-TW"/>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C6658-1512-4B3E-9FFB-8AD4D6315983}" type="slidenum">
              <a:rPr lang="en-US" altLang="zh-TW"/>
              <a:pPr/>
              <a:t>84</a:t>
            </a:fld>
            <a:endParaRPr lang="en-US" altLang="zh-TW"/>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EDCA9-C453-4992-AC6E-2619718A5AF7}" type="slidenum">
              <a:rPr lang="en-US" altLang="zh-TW"/>
              <a:pPr/>
              <a:t>85</a:t>
            </a:fld>
            <a:endParaRPr lang="en-US" altLang="zh-TW"/>
          </a:p>
        </p:txBody>
      </p:sp>
      <p:sp>
        <p:nvSpPr>
          <p:cNvPr id="304130" name="Rectangle 2"/>
          <p:cNvSpPr>
            <a:spLocks noRo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292C8-CDAD-459D-BBF5-7F29AC20F2F4}" type="slidenum">
              <a:rPr lang="en-US" altLang="zh-TW"/>
              <a:pPr/>
              <a:t>86</a:t>
            </a:fld>
            <a:endParaRPr lang="en-US" altLang="zh-TW"/>
          </a:p>
        </p:txBody>
      </p:sp>
      <p:sp>
        <p:nvSpPr>
          <p:cNvPr id="305154" name="Rectangle 2"/>
          <p:cNvSpPr>
            <a:spLocks noRo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B89D8-43C2-483D-9F3B-2D79B64C1FBB}" type="slidenum">
              <a:rPr lang="en-US" altLang="zh-TW"/>
              <a:pPr/>
              <a:t>87</a:t>
            </a:fld>
            <a:endParaRPr lang="en-US" altLang="zh-TW"/>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15A59-A92C-4163-A330-5E074C112B85}" type="slidenum">
              <a:rPr lang="en-US" altLang="zh-TW"/>
              <a:pPr/>
              <a:t>88</a:t>
            </a:fld>
            <a:endParaRPr lang="en-US" altLang="zh-TW"/>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A6D3B-8275-4F2F-89CB-EFC3890EBFB8}" type="slidenum">
              <a:rPr lang="en-US" altLang="zh-TW"/>
              <a:pPr/>
              <a:t>89</a:t>
            </a:fld>
            <a:endParaRPr lang="en-US" altLang="zh-TW"/>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2D8E2-65D9-432D-B877-5236B3517506}" type="slidenum">
              <a:rPr lang="en-US" altLang="zh-TW"/>
              <a:pPr/>
              <a:t>9</a:t>
            </a:fld>
            <a:endParaRPr lang="en-US" altLang="zh-TW"/>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D8895-4AEC-4BBC-9448-0B12EAF13FCF}" type="slidenum">
              <a:rPr lang="en-US" altLang="zh-TW"/>
              <a:pPr/>
              <a:t>90</a:t>
            </a:fld>
            <a:endParaRPr lang="en-US" altLang="zh-TW"/>
          </a:p>
        </p:txBody>
      </p:sp>
      <p:sp>
        <p:nvSpPr>
          <p:cNvPr id="327682" name="Rectangle 2"/>
          <p:cNvSpPr>
            <a:spLocks noRo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BF9B3-3EDD-4C8F-9671-C8E8F34626A0}" type="slidenum">
              <a:rPr lang="en-US" altLang="zh-TW"/>
              <a:pPr/>
              <a:t>91</a:t>
            </a:fld>
            <a:endParaRPr lang="en-US" altLang="zh-TW"/>
          </a:p>
        </p:txBody>
      </p:sp>
      <p:sp>
        <p:nvSpPr>
          <p:cNvPr id="328706" name="Rectangle 2"/>
          <p:cNvSpPr>
            <a:spLocks noRo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85066-20D2-4086-A388-4CAF61B3F5BC}" type="slidenum">
              <a:rPr lang="en-US" altLang="zh-TW"/>
              <a:pPr/>
              <a:t>92</a:t>
            </a:fld>
            <a:endParaRPr lang="en-US" altLang="zh-TW"/>
          </a:p>
        </p:txBody>
      </p:sp>
      <p:sp>
        <p:nvSpPr>
          <p:cNvPr id="329730" name="Rectangle 2"/>
          <p:cNvSpPr>
            <a:spLocks noRo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8EDC4-0683-4DED-A489-B68D3C301F09}" type="slidenum">
              <a:rPr lang="en-US" altLang="zh-TW"/>
              <a:pPr/>
              <a:t>93</a:t>
            </a:fld>
            <a:endParaRPr lang="en-US" altLang="zh-TW"/>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9FF43-6FE5-4AC3-8BA7-7158D21B4E46}" type="slidenum">
              <a:rPr lang="en-US" altLang="zh-TW"/>
              <a:pPr/>
              <a:t>94</a:t>
            </a:fld>
            <a:endParaRPr lang="en-US" altLang="zh-TW"/>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027A7-370D-4EE8-809F-7D56968D2EE3}" type="slidenum">
              <a:rPr lang="en-US" altLang="zh-TW"/>
              <a:pPr/>
              <a:t>95</a:t>
            </a:fld>
            <a:endParaRPr lang="en-US" altLang="zh-TW"/>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CDA91-0725-499C-8B9D-B4C3680A68EB}" type="slidenum">
              <a:rPr lang="en-US" altLang="zh-TW"/>
              <a:pPr/>
              <a:t>96</a:t>
            </a:fld>
            <a:endParaRPr lang="en-US" altLang="zh-TW"/>
          </a:p>
        </p:txBody>
      </p:sp>
      <p:sp>
        <p:nvSpPr>
          <p:cNvPr id="330754" name="Rectangle 2"/>
          <p:cNvSpPr>
            <a:spLocks noRo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05FA6-7EA9-4F3C-8F4F-4F7F703779FD}" type="slidenum">
              <a:rPr lang="en-US" altLang="zh-TW"/>
              <a:pPr/>
              <a:t>97</a:t>
            </a:fld>
            <a:endParaRPr lang="en-US" altLang="zh-TW"/>
          </a:p>
        </p:txBody>
      </p:sp>
      <p:sp>
        <p:nvSpPr>
          <p:cNvPr id="331778" name="Rectangle 2"/>
          <p:cNvSpPr>
            <a:spLocks noRo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9F42-1E30-4836-9316-C14036ADA61F}" type="slidenum">
              <a:rPr lang="en-US" altLang="zh-TW"/>
              <a:pPr/>
              <a:t>98</a:t>
            </a:fld>
            <a:endParaRPr lang="en-US" altLang="zh-TW"/>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94480-EBC8-46CC-8238-5B53C34215C1}" type="slidenum">
              <a:rPr lang="en-US" altLang="zh-TW"/>
              <a:pPr/>
              <a:t>99</a:t>
            </a:fld>
            <a:endParaRPr lang="en-US" altLang="zh-TW"/>
          </a:p>
        </p:txBody>
      </p:sp>
      <p:sp>
        <p:nvSpPr>
          <p:cNvPr id="333826" name="Rectangle 2"/>
          <p:cNvSpPr>
            <a:spLocks noRo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81200" y="1981200"/>
            <a:ext cx="5410200" cy="1143000"/>
          </a:xfrm>
        </p:spPr>
        <p:txBody>
          <a:bodyPr/>
          <a:lstStyle>
            <a:lvl1pPr>
              <a:defRPr/>
            </a:lvl1pPr>
          </a:lstStyle>
          <a:p>
            <a:r>
              <a:rPr lang="zh-TW" altLang="en-US"/>
              <a:t>編輯母片標題樣式</a:t>
            </a:r>
          </a:p>
        </p:txBody>
      </p:sp>
      <p:sp>
        <p:nvSpPr>
          <p:cNvPr id="3075" name="Rectangle 3"/>
          <p:cNvSpPr>
            <a:spLocks noGrp="1" noChangeArrowheads="1"/>
          </p:cNvSpPr>
          <p:nvPr>
            <p:ph type="subTitle" idx="1"/>
          </p:nvPr>
        </p:nvSpPr>
        <p:spPr>
          <a:xfrm>
            <a:off x="1981200" y="3352800"/>
            <a:ext cx="5410200" cy="1752600"/>
          </a:xfrm>
        </p:spPr>
        <p:txBody>
          <a:bodyPr/>
          <a:lstStyle>
            <a:lvl1pPr marL="0" indent="0" algn="ctr">
              <a:buFontTx/>
              <a:buNone/>
              <a:defRPr/>
            </a:lvl1pPr>
          </a:lstStyle>
          <a:p>
            <a:r>
              <a:rPr lang="zh-TW" altLang="en-US"/>
              <a:t>編輯母片副標題樣式</a:t>
            </a:r>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ltLang="zh-TW"/>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ltLang="zh-TW"/>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96C26C74-575C-4760-B131-0EB54AB489F5}" type="slidenum">
              <a:rPr lang="en-US" altLang="zh-TW"/>
              <a:pPr/>
              <a:t>‹#›</a:t>
            </a:fld>
            <a:endParaRPr lang="en-US" altLang="zh-TW"/>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CD147B19-154F-46BC-9448-A92183A90ABE}" type="slidenum">
              <a:rPr lang="en-US" altLang="zh-TW"/>
              <a:pPr/>
              <a:t>‹#›</a:t>
            </a:fld>
            <a:endParaRPr lang="en-US" altLang="zh-TW"/>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38900" y="609600"/>
            <a:ext cx="17907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66800" y="609600"/>
            <a:ext cx="52197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0A20E281-740C-4AA4-BCD6-15DECB66E679}" type="slidenum">
              <a:rPr lang="en-US" altLang="zh-TW"/>
              <a:pPr/>
              <a:t>‹#›</a:t>
            </a:fld>
            <a:endParaRPr lang="en-US" altLang="zh-TW"/>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1066800" y="609600"/>
            <a:ext cx="71628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066800" y="1905000"/>
            <a:ext cx="7162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066800" y="4038600"/>
            <a:ext cx="7162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10668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2004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324600" y="6248400"/>
            <a:ext cx="1905000" cy="457200"/>
          </a:xfrm>
        </p:spPr>
        <p:txBody>
          <a:bodyPr/>
          <a:lstStyle>
            <a:lvl1pPr>
              <a:defRPr/>
            </a:lvl1pPr>
          </a:lstStyle>
          <a:p>
            <a:fld id="{63E40F7D-CCEA-4740-A07E-DB5CC5C4518F}" type="slidenum">
              <a:rPr lang="en-US" altLang="zh-TW"/>
              <a:pPr/>
              <a:t>‹#›</a:t>
            </a:fld>
            <a:endParaRPr lang="en-US" altLang="zh-TW"/>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66800" y="609600"/>
            <a:ext cx="71628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066800" y="1905000"/>
            <a:ext cx="35052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905000"/>
            <a:ext cx="35052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10668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2004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324600" y="6248400"/>
            <a:ext cx="1905000" cy="457200"/>
          </a:xfrm>
        </p:spPr>
        <p:txBody>
          <a:bodyPr/>
          <a:lstStyle>
            <a:lvl1pPr>
              <a:defRPr/>
            </a:lvl1pPr>
          </a:lstStyle>
          <a:p>
            <a:fld id="{A21B297C-E8BE-4882-B4BC-7C6DF3B8705C}" type="slidenum">
              <a:rPr lang="en-US" altLang="zh-TW"/>
              <a:pPr/>
              <a:t>‹#›</a:t>
            </a:fld>
            <a:endParaRPr lang="en-US" altLang="zh-TW"/>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066800" y="609600"/>
            <a:ext cx="71628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066800" y="1905000"/>
            <a:ext cx="7162800" cy="4114800"/>
          </a:xfrm>
        </p:spPr>
        <p:txBody>
          <a:bodyPr/>
          <a:lstStyle/>
          <a:p>
            <a:endParaRPr lang="zh-TW" altLang="en-US"/>
          </a:p>
        </p:txBody>
      </p:sp>
      <p:sp>
        <p:nvSpPr>
          <p:cNvPr id="4" name="日期版面配置區 3"/>
          <p:cNvSpPr>
            <a:spLocks noGrp="1"/>
          </p:cNvSpPr>
          <p:nvPr>
            <p:ph type="dt" sz="half" idx="10"/>
          </p:nvPr>
        </p:nvSpPr>
        <p:spPr>
          <a:xfrm>
            <a:off x="10668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2004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324600" y="6248400"/>
            <a:ext cx="1905000" cy="457200"/>
          </a:xfrm>
        </p:spPr>
        <p:txBody>
          <a:bodyPr/>
          <a:lstStyle>
            <a:lvl1pPr>
              <a:defRPr/>
            </a:lvl1pPr>
          </a:lstStyle>
          <a:p>
            <a:fld id="{E31F70BF-093E-43C3-A355-215FD2915F13}" type="slidenum">
              <a:rPr lang="en-US" altLang="zh-TW"/>
              <a:pPr/>
              <a:t>‹#›</a:t>
            </a:fld>
            <a:endParaRPr lang="en-US" altLang="zh-TW"/>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F8E3F70-23C6-421A-8EA3-482A28D3AC12}" type="slidenum">
              <a:rPr lang="en-US" altLang="zh-TW"/>
              <a:pPr/>
              <a:t>‹#›</a:t>
            </a:fld>
            <a:endParaRPr lang="en-US" altLang="zh-TW"/>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9C798DE-75ED-414A-BAE4-99646FFF302D}" type="slidenum">
              <a:rPr lang="en-US" altLang="zh-TW"/>
              <a:pPr/>
              <a:t>‹#›</a:t>
            </a:fld>
            <a:endParaRPr lang="en-US" altLang="zh-TW"/>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66800" y="19050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9050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1E2F93AC-4463-4150-A626-F7E25055A9D7}" type="slidenum">
              <a:rPr lang="en-US" altLang="zh-TW"/>
              <a:pPr/>
              <a:t>‹#›</a:t>
            </a:fld>
            <a:endParaRPr lang="en-US" altLang="zh-TW"/>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4340EB4D-742A-4F4A-A979-272F08E26AC0}" type="slidenum">
              <a:rPr lang="en-US" altLang="zh-TW"/>
              <a:pPr/>
              <a:t>‹#›</a:t>
            </a:fld>
            <a:endParaRPr lang="en-US" altLang="zh-TW"/>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FABA0121-BEB7-41C5-912F-392CAD0EDFF5}" type="slidenum">
              <a:rPr lang="en-US" altLang="zh-TW"/>
              <a:pPr/>
              <a:t>‹#›</a:t>
            </a:fld>
            <a:endParaRPr lang="en-US" altLang="zh-TW"/>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60EFF46-E7B3-44C7-935F-0F3BAF1DB097}" type="slidenum">
              <a:rPr lang="en-US" altLang="zh-TW"/>
              <a:pPr/>
              <a:t>‹#›</a:t>
            </a:fld>
            <a:endParaRPr lang="en-US" altLang="zh-TW"/>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98A2B6A4-BEC8-419D-8937-9ABCEC14986B}" type="slidenum">
              <a:rPr lang="en-US" altLang="zh-TW"/>
              <a:pPr/>
              <a:t>‹#›</a:t>
            </a:fld>
            <a:endParaRPr lang="en-US" altLang="zh-TW"/>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2C51B00-A89D-4179-AB20-9050A89A73E9}" type="slidenum">
              <a:rPr lang="en-US" altLang="zh-TW"/>
              <a:pPr/>
              <a:t>‹#›</a:t>
            </a:fld>
            <a:endParaRPr lang="en-US" altLang="zh-TW"/>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066800" y="1905000"/>
            <a:ext cx="716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endParaRPr lang="en-US" altLang="zh-TW"/>
          </a:p>
        </p:txBody>
      </p:sp>
      <p:sp>
        <p:nvSpPr>
          <p:cNvPr id="1029"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ltLang="zh-TW"/>
          </a:p>
        </p:txBody>
      </p:sp>
      <p:sp>
        <p:nvSpPr>
          <p:cNvPr id="1030" name="Rectangle 6"/>
          <p:cNvSpPr>
            <a:spLocks noGrp="1" noChangeArrowheads="1"/>
          </p:cNvSpPr>
          <p:nvPr>
            <p:ph type="sldNum" sz="quarter" idx="4"/>
          </p:nvPr>
        </p:nvSpPr>
        <p:spPr bwMode="auto">
          <a:xfrm>
            <a:off x="6324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16FC56BE-6C2D-425F-BAB1-A06EE8D11D36}"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random/>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新細明體" pitchFamily="18" charset="-120"/>
        </a:defRPr>
      </a:lvl2pPr>
      <a:lvl3pPr algn="ctr" rtl="0" fontAlgn="base">
        <a:spcBef>
          <a:spcPct val="0"/>
        </a:spcBef>
        <a:spcAft>
          <a:spcPct val="0"/>
        </a:spcAft>
        <a:defRPr kumimoji="1" sz="4400">
          <a:solidFill>
            <a:schemeClr val="tx2"/>
          </a:solidFill>
          <a:latin typeface="Times New Roman" pitchFamily="18" charset="0"/>
          <a:ea typeface="新細明體" pitchFamily="18" charset="-120"/>
        </a:defRPr>
      </a:lvl3pPr>
      <a:lvl4pPr algn="ctr" rtl="0" fontAlgn="base">
        <a:spcBef>
          <a:spcPct val="0"/>
        </a:spcBef>
        <a:spcAft>
          <a:spcPct val="0"/>
        </a:spcAft>
        <a:defRPr kumimoji="1" sz="4400">
          <a:solidFill>
            <a:schemeClr val="tx2"/>
          </a:solidFill>
          <a:latin typeface="Times New Roman" pitchFamily="18" charset="0"/>
          <a:ea typeface="新細明體" pitchFamily="18" charset="-120"/>
        </a:defRPr>
      </a:lvl4pPr>
      <a:lvl5pPr algn="ctr" rtl="0" fontAlgn="base">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2"/>
          </a:solidFill>
          <a:latin typeface="+mn-lt"/>
          <a:ea typeface="+mn-ea"/>
          <a:cs typeface="+mn-cs"/>
        </a:defRPr>
      </a:lvl1pPr>
      <a:lvl2pPr marL="742950" indent="-285750" algn="l" rtl="0" fontAlgn="base">
        <a:spcBef>
          <a:spcPct val="20000"/>
        </a:spcBef>
        <a:spcAft>
          <a:spcPct val="0"/>
        </a:spcAft>
        <a:buChar char="–"/>
        <a:defRPr kumimoji="1" sz="2800">
          <a:solidFill>
            <a:schemeClr val="tx2"/>
          </a:solidFill>
          <a:latin typeface="+mn-lt"/>
          <a:ea typeface="+mn-ea"/>
        </a:defRPr>
      </a:lvl2pPr>
      <a:lvl3pPr marL="1143000" indent="-228600" algn="l" rtl="0" fontAlgn="base">
        <a:spcBef>
          <a:spcPct val="20000"/>
        </a:spcBef>
        <a:spcAft>
          <a:spcPct val="0"/>
        </a:spcAft>
        <a:buChar char="•"/>
        <a:defRPr kumimoji="1" sz="2400">
          <a:solidFill>
            <a:schemeClr val="tx2"/>
          </a:solidFill>
          <a:latin typeface="+mn-lt"/>
          <a:ea typeface="+mn-ea"/>
        </a:defRPr>
      </a:lvl3pPr>
      <a:lvl4pPr marL="1600200" indent="-228600" algn="l" rtl="0" fontAlgn="base">
        <a:spcBef>
          <a:spcPct val="20000"/>
        </a:spcBef>
        <a:spcAft>
          <a:spcPct val="0"/>
        </a:spcAft>
        <a:buChar char="–"/>
        <a:defRPr kumimoji="1" sz="2000">
          <a:solidFill>
            <a:schemeClr val="tx2"/>
          </a:solidFill>
          <a:latin typeface="+mn-lt"/>
          <a:ea typeface="+mn-ea"/>
        </a:defRPr>
      </a:lvl4pPr>
      <a:lvl5pPr marL="2057400" indent="-228600" algn="l" rtl="0" fontAlgn="base">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v8doc.sas.com/sashtml/"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subTitle" idx="1"/>
          </p:nvPr>
        </p:nvSpPr>
        <p:spPr>
          <a:xfrm>
            <a:off x="3733800" y="4797425"/>
            <a:ext cx="5410200" cy="1752600"/>
          </a:xfrm>
        </p:spPr>
        <p:txBody>
          <a:bodyPr/>
          <a:lstStyle/>
          <a:p>
            <a:r>
              <a:rPr lang="zh-TW" altLang="en-US" b="1">
                <a:ea typeface="標楷體" pitchFamily="65" charset="-120"/>
              </a:rPr>
              <a:t>陳慕義</a:t>
            </a:r>
          </a:p>
          <a:p>
            <a:r>
              <a:rPr lang="zh-TW" altLang="en-US" b="1">
                <a:ea typeface="標楷體" pitchFamily="65" charset="-120"/>
              </a:rPr>
              <a:t>晉加股份有限公司</a:t>
            </a:r>
          </a:p>
          <a:p>
            <a:r>
              <a:rPr kumimoji="0" lang="en-US" altLang="zh-TW" b="1" i="1">
                <a:ea typeface="標楷體" pitchFamily="65" charset="-120"/>
              </a:rPr>
              <a:t>www.statplusinc.com</a:t>
            </a:r>
          </a:p>
        </p:txBody>
      </p:sp>
      <p:pic>
        <p:nvPicPr>
          <p:cNvPr id="67589" name="Picture 5" descr="statplus"/>
          <p:cNvPicPr>
            <a:picLocks noChangeAspect="1" noChangeArrowheads="1"/>
          </p:cNvPicPr>
          <p:nvPr/>
        </p:nvPicPr>
        <p:blipFill>
          <a:blip r:embed="rId3" cstate="print"/>
          <a:srcRect/>
          <a:stretch>
            <a:fillRect/>
          </a:stretch>
        </p:blipFill>
        <p:spPr bwMode="auto">
          <a:xfrm>
            <a:off x="1692275" y="333375"/>
            <a:ext cx="5715000" cy="1152525"/>
          </a:xfrm>
          <a:prstGeom prst="rect">
            <a:avLst/>
          </a:prstGeom>
          <a:noFill/>
        </p:spPr>
      </p:pic>
      <p:sp>
        <p:nvSpPr>
          <p:cNvPr id="67590" name="WordArt 6"/>
          <p:cNvSpPr>
            <a:spLocks noChangeArrowheads="1" noChangeShapeType="1" noTextEdit="1"/>
          </p:cNvSpPr>
          <p:nvPr/>
        </p:nvSpPr>
        <p:spPr bwMode="auto">
          <a:xfrm>
            <a:off x="1763713" y="2205038"/>
            <a:ext cx="5976937" cy="1728787"/>
          </a:xfrm>
          <a:prstGeom prst="rect">
            <a:avLst/>
          </a:prstGeom>
        </p:spPr>
        <p:txBody>
          <a:bodyPr wrap="none" fromWordArt="1">
            <a:prstTxWarp prst="textStop">
              <a:avLst>
                <a:gd name="adj" fmla="val 22222"/>
              </a:avLst>
            </a:prstTxWarp>
          </a:bodyPr>
          <a:lstStyle/>
          <a:p>
            <a:pPr algn="ctr"/>
            <a:r>
              <a:rPr lang="zh-TW" altLang="en-US" sz="3600" b="1" kern="10">
                <a:ln w="19050">
                  <a:solidFill>
                    <a:srgbClr val="99CCFF"/>
                  </a:solidFill>
                  <a:round/>
                  <a:headEnd/>
                  <a:tailEnd/>
                </a:ln>
                <a:solidFill>
                  <a:srgbClr val="0066CC"/>
                </a:solidFill>
                <a:effectLst>
                  <a:outerShdw dist="35921" dir="2700000" algn="ctr" rotWithShape="0">
                    <a:srgbClr val="990000"/>
                  </a:outerShdw>
                </a:effectLst>
                <a:latin typeface="標楷體"/>
                <a:ea typeface="標楷體"/>
              </a:rPr>
              <a:t>臨床試驗統計分析</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zh-TW"/>
              <a:t>Phase III</a:t>
            </a:r>
          </a:p>
        </p:txBody>
      </p:sp>
      <p:sp>
        <p:nvSpPr>
          <p:cNvPr id="84995" name="Rectangle 3"/>
          <p:cNvSpPr>
            <a:spLocks noGrp="1" noChangeArrowheads="1"/>
          </p:cNvSpPr>
          <p:nvPr>
            <p:ph type="body" idx="1"/>
          </p:nvPr>
        </p:nvSpPr>
        <p:spPr/>
        <p:txBody>
          <a:bodyPr/>
          <a:lstStyle/>
          <a:p>
            <a:r>
              <a:rPr lang="zh-TW" altLang="en-US">
                <a:ea typeface="標楷體" pitchFamily="65" charset="-120"/>
              </a:rPr>
              <a:t>基於前期研究結果，以確定研究藥物的有效性和安全性、受益和危害比率。</a:t>
            </a:r>
          </a:p>
          <a:p>
            <a:r>
              <a:rPr lang="zh-TW" altLang="en-US">
                <a:ea typeface="標楷體" pitchFamily="65" charset="-120"/>
              </a:rPr>
              <a:t>需選擇需要接受治療的病人，以確定臨床效用。受試者包括特殊群（如老年人），以觀察普遍耐受性。</a:t>
            </a: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ltLang="zh-TW"/>
              <a:t>LOG</a:t>
            </a:r>
          </a:p>
        </p:txBody>
      </p:sp>
      <p:sp>
        <p:nvSpPr>
          <p:cNvPr id="317443" name="Rectangle 3"/>
          <p:cNvSpPr>
            <a:spLocks noGrp="1" noChangeArrowheads="1"/>
          </p:cNvSpPr>
          <p:nvPr>
            <p:ph type="body" idx="1"/>
          </p:nvPr>
        </p:nvSpPr>
        <p:spPr>
          <a:xfrm>
            <a:off x="2484438" y="1916113"/>
            <a:ext cx="4176712" cy="4114800"/>
          </a:xfrm>
        </p:spPr>
        <p:txBody>
          <a:bodyPr/>
          <a:lstStyle/>
          <a:p>
            <a:pPr>
              <a:lnSpc>
                <a:spcPct val="80000"/>
              </a:lnSpc>
              <a:buFontTx/>
              <a:buNone/>
            </a:pPr>
            <a:r>
              <a:rPr lang="en-US" altLang="zh-TW" sz="2000" b="1"/>
              <a:t>Output Added:</a:t>
            </a:r>
          </a:p>
          <a:p>
            <a:pPr>
              <a:lnSpc>
                <a:spcPct val="80000"/>
              </a:lnSpc>
              <a:buFontTx/>
              <a:buNone/>
            </a:pPr>
            <a:r>
              <a:rPr lang="en-US" altLang="zh-TW" sz="2000" b="1"/>
              <a:t>-------------</a:t>
            </a:r>
          </a:p>
          <a:p>
            <a:pPr>
              <a:lnSpc>
                <a:spcPct val="80000"/>
              </a:lnSpc>
              <a:buFontTx/>
              <a:buNone/>
            </a:pPr>
            <a:r>
              <a:rPr lang="en-US" altLang="zh-TW" sz="2000" b="1"/>
              <a:t>Name:       </a:t>
            </a:r>
            <a:r>
              <a:rPr lang="en-US" altLang="zh-TW" sz="2000" b="1">
                <a:solidFill>
                  <a:srgbClr val="FF0000"/>
                </a:solidFill>
              </a:rPr>
              <a:t>Statistics</a:t>
            </a:r>
          </a:p>
          <a:p>
            <a:pPr>
              <a:lnSpc>
                <a:spcPct val="80000"/>
              </a:lnSpc>
              <a:buFontTx/>
              <a:buNone/>
            </a:pPr>
            <a:r>
              <a:rPr lang="en-US" altLang="zh-TW" sz="2000" b="1"/>
              <a:t>Label:      Statistics</a:t>
            </a:r>
          </a:p>
          <a:p>
            <a:pPr>
              <a:lnSpc>
                <a:spcPct val="80000"/>
              </a:lnSpc>
              <a:buFontTx/>
              <a:buNone/>
            </a:pPr>
            <a:r>
              <a:rPr lang="en-US" altLang="zh-TW" sz="2000" b="1"/>
              <a:t>Template:   Stat.TTest.Statistics</a:t>
            </a:r>
          </a:p>
          <a:p>
            <a:pPr>
              <a:lnSpc>
                <a:spcPct val="80000"/>
              </a:lnSpc>
              <a:buFontTx/>
              <a:buNone/>
            </a:pPr>
            <a:r>
              <a:rPr lang="en-US" altLang="zh-TW" sz="2000" b="1"/>
              <a:t>Path:       Ttest.ByGroup1.Statistics</a:t>
            </a:r>
          </a:p>
          <a:p>
            <a:pPr>
              <a:lnSpc>
                <a:spcPct val="80000"/>
              </a:lnSpc>
              <a:buFontTx/>
              <a:buNone/>
            </a:pPr>
            <a:r>
              <a:rPr lang="en-US" altLang="zh-TW" sz="2000" b="1"/>
              <a:t>-------------</a:t>
            </a:r>
          </a:p>
          <a:p>
            <a:pPr>
              <a:lnSpc>
                <a:spcPct val="80000"/>
              </a:lnSpc>
              <a:buFontTx/>
              <a:buNone/>
            </a:pPr>
            <a:endParaRPr lang="en-US" altLang="zh-TW" sz="2000" b="1"/>
          </a:p>
          <a:p>
            <a:pPr>
              <a:lnSpc>
                <a:spcPct val="80000"/>
              </a:lnSpc>
              <a:buFontTx/>
              <a:buNone/>
            </a:pPr>
            <a:r>
              <a:rPr lang="en-US" altLang="zh-TW" sz="2000" b="1"/>
              <a:t>Output Added:</a:t>
            </a:r>
          </a:p>
          <a:p>
            <a:pPr>
              <a:lnSpc>
                <a:spcPct val="80000"/>
              </a:lnSpc>
              <a:buFontTx/>
              <a:buNone/>
            </a:pPr>
            <a:r>
              <a:rPr lang="en-US" altLang="zh-TW" sz="2000" b="1"/>
              <a:t>-------------</a:t>
            </a:r>
          </a:p>
          <a:p>
            <a:pPr>
              <a:lnSpc>
                <a:spcPct val="80000"/>
              </a:lnSpc>
              <a:buFontTx/>
              <a:buNone/>
            </a:pPr>
            <a:r>
              <a:rPr lang="en-US" altLang="zh-TW" sz="2000" b="1"/>
              <a:t>Name:       </a:t>
            </a:r>
            <a:r>
              <a:rPr lang="en-US" altLang="zh-TW" sz="2000" b="1">
                <a:solidFill>
                  <a:srgbClr val="FF0000"/>
                </a:solidFill>
              </a:rPr>
              <a:t>TTests</a:t>
            </a:r>
          </a:p>
          <a:p>
            <a:pPr>
              <a:lnSpc>
                <a:spcPct val="80000"/>
              </a:lnSpc>
              <a:buFontTx/>
              <a:buNone/>
            </a:pPr>
            <a:r>
              <a:rPr lang="en-US" altLang="zh-TW" sz="2000" b="1"/>
              <a:t>Label:      T-Tests</a:t>
            </a:r>
          </a:p>
          <a:p>
            <a:pPr>
              <a:lnSpc>
                <a:spcPct val="80000"/>
              </a:lnSpc>
              <a:buFontTx/>
              <a:buNone/>
            </a:pPr>
            <a:r>
              <a:rPr lang="en-US" altLang="zh-TW" sz="2000" b="1"/>
              <a:t>Template:   Stat.TTest.TTests</a:t>
            </a:r>
          </a:p>
          <a:p>
            <a:pPr>
              <a:lnSpc>
                <a:spcPct val="80000"/>
              </a:lnSpc>
              <a:buFontTx/>
              <a:buNone/>
            </a:pPr>
            <a:r>
              <a:rPr lang="en-US" altLang="zh-TW" sz="2000" b="1"/>
              <a:t>Path:       Ttest.ByGroup1.TTests</a:t>
            </a:r>
          </a:p>
          <a:p>
            <a:pPr>
              <a:lnSpc>
                <a:spcPct val="80000"/>
              </a:lnSpc>
              <a:buFontTx/>
              <a:buNone/>
            </a:pPr>
            <a:r>
              <a:rPr lang="en-US" altLang="zh-TW" sz="2000" b="1"/>
              <a:t>-------------</a:t>
            </a:r>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ltLang="zh-TW"/>
              <a:t>Program</a:t>
            </a:r>
          </a:p>
        </p:txBody>
      </p:sp>
      <p:sp>
        <p:nvSpPr>
          <p:cNvPr id="320515" name="Rectangle 3"/>
          <p:cNvSpPr>
            <a:spLocks noGrp="1" noChangeArrowheads="1"/>
          </p:cNvSpPr>
          <p:nvPr>
            <p:ph type="body" idx="1"/>
          </p:nvPr>
        </p:nvSpPr>
        <p:spPr/>
        <p:txBody>
          <a:bodyPr/>
          <a:lstStyle/>
          <a:p>
            <a:pPr>
              <a:buFontTx/>
              <a:buNone/>
            </a:pPr>
            <a:r>
              <a:rPr lang="en-US" altLang="zh-TW" sz="2800"/>
              <a:t>ODS LISTING CLOSE;</a:t>
            </a:r>
          </a:p>
          <a:p>
            <a:pPr>
              <a:buFontTx/>
              <a:buNone/>
            </a:pPr>
            <a:r>
              <a:rPr lang="en-US" altLang="zh-TW" sz="2800"/>
              <a:t>ODS OUTPUT STATISTICS=AS TTESTS=AT;</a:t>
            </a:r>
          </a:p>
          <a:p>
            <a:pPr>
              <a:buFontTx/>
              <a:buNone/>
            </a:pPr>
            <a:r>
              <a:rPr lang="en-US" altLang="zh-TW" sz="2800"/>
              <a:t>PROC TTEST DATA=AH01;</a:t>
            </a:r>
          </a:p>
          <a:p>
            <a:pPr>
              <a:buFontTx/>
              <a:buNone/>
            </a:pPr>
            <a:r>
              <a:rPr lang="en-US" altLang="zh-TW" sz="2800"/>
              <a:t>VAR LABVALUE CHANGE;</a:t>
            </a:r>
          </a:p>
          <a:p>
            <a:pPr>
              <a:buFontTx/>
              <a:buNone/>
            </a:pPr>
            <a:r>
              <a:rPr lang="en-US" altLang="zh-TW" sz="2800"/>
              <a:t>BY VISIT;</a:t>
            </a:r>
          </a:p>
          <a:p>
            <a:pPr>
              <a:buFontTx/>
              <a:buNone/>
            </a:pPr>
            <a:r>
              <a:rPr lang="en-US" altLang="zh-TW" sz="2800"/>
              <a:t>RUN;</a:t>
            </a:r>
          </a:p>
          <a:p>
            <a:pPr>
              <a:buFontTx/>
              <a:buNone/>
            </a:pPr>
            <a:r>
              <a:rPr lang="en-US" altLang="zh-TW" sz="2800"/>
              <a:t>ODS LISTING;</a:t>
            </a:r>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ltLang="zh-TW"/>
              <a:t>Contents (AS)</a:t>
            </a:r>
          </a:p>
        </p:txBody>
      </p:sp>
      <p:pic>
        <p:nvPicPr>
          <p:cNvPr id="321539" name="Picture 3"/>
          <p:cNvPicPr>
            <a:picLocks noChangeAspect="1" noChangeArrowheads="1"/>
          </p:cNvPicPr>
          <p:nvPr>
            <p:ph type="body" idx="1"/>
          </p:nvPr>
        </p:nvPicPr>
        <p:blipFill>
          <a:blip r:embed="rId3" cstate="print">
            <a:clrChange>
              <a:clrFrom>
                <a:srgbClr val="FFFFFF"/>
              </a:clrFrom>
              <a:clrTo>
                <a:srgbClr val="FFFFFF">
                  <a:alpha val="0"/>
                </a:srgbClr>
              </a:clrTo>
            </a:clrChange>
          </a:blip>
          <a:srcRect/>
          <a:stretch>
            <a:fillRect/>
          </a:stretch>
        </p:blipFill>
        <p:spPr>
          <a:xfrm>
            <a:off x="1066800" y="1905000"/>
            <a:ext cx="8077200" cy="4640263"/>
          </a:xfrm>
          <a:noFill/>
        </p:spPr>
      </p:pic>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ltLang="zh-TW"/>
              <a:t>Contents (AT)</a:t>
            </a:r>
          </a:p>
        </p:txBody>
      </p:sp>
      <p:pic>
        <p:nvPicPr>
          <p:cNvPr id="322563" name="Picture 3"/>
          <p:cNvPicPr>
            <a:picLocks noChangeAspect="1" noChangeArrowheads="1"/>
          </p:cNvPicPr>
          <p:nvPr>
            <p:ph type="body" idx="1"/>
          </p:nvPr>
        </p:nvPicPr>
        <p:blipFill>
          <a:blip r:embed="rId3" cstate="print">
            <a:clrChange>
              <a:clrFrom>
                <a:srgbClr val="FFFFFF"/>
              </a:clrFrom>
              <a:clrTo>
                <a:srgbClr val="FFFFFF">
                  <a:alpha val="0"/>
                </a:srgbClr>
              </a:clrTo>
            </a:clrChange>
          </a:blip>
          <a:srcRect/>
          <a:stretch>
            <a:fillRect/>
          </a:stretch>
        </p:blipFill>
        <p:spPr>
          <a:xfrm>
            <a:off x="1066800" y="1905000"/>
            <a:ext cx="7826375" cy="4495800"/>
          </a:xfrm>
          <a:noFill/>
        </p:spPr>
      </p:pic>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ltLang="zh-TW">
                <a:hlinkClick r:id="rId3"/>
              </a:rPr>
              <a:t>http://v8doc.sas.com/sashtml/</a:t>
            </a:r>
            <a:endParaRPr lang="en-US" altLang="zh-TW"/>
          </a:p>
        </p:txBody>
      </p:sp>
      <p:pic>
        <p:nvPicPr>
          <p:cNvPr id="324617" name="Picture 9"/>
          <p:cNvPicPr>
            <a:picLocks noChangeAspect="1" noChangeArrowheads="1"/>
          </p:cNvPicPr>
          <p:nvPr/>
        </p:nvPicPr>
        <p:blipFill>
          <a:blip r:embed="rId4" cstate="print"/>
          <a:srcRect/>
          <a:stretch>
            <a:fillRect/>
          </a:stretch>
        </p:blipFill>
        <p:spPr bwMode="auto">
          <a:xfrm>
            <a:off x="2268538" y="1597025"/>
            <a:ext cx="5327650" cy="5260975"/>
          </a:xfrm>
          <a:prstGeom prst="rect">
            <a:avLst/>
          </a:prstGeom>
          <a:noFill/>
          <a:ln w="12700" cap="sq">
            <a:noFill/>
            <a:miter lim="800000"/>
            <a:headEnd type="none" w="sm" len="sm"/>
            <a:tailEnd type="none" w="sm" len="sm"/>
          </a:ln>
          <a:effec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Phase II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813" y="1125538"/>
            <a:ext cx="6911975" cy="4546600"/>
          </a:xfrm>
          <a:prstGeom prst="rect">
            <a:avLst/>
          </a:prstGeo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zh-TW"/>
              <a:t>Phase IV</a:t>
            </a:r>
          </a:p>
        </p:txBody>
      </p:sp>
      <p:sp>
        <p:nvSpPr>
          <p:cNvPr id="87043" name="Rectangle 3"/>
          <p:cNvSpPr>
            <a:spLocks noGrp="1" noChangeArrowheads="1"/>
          </p:cNvSpPr>
          <p:nvPr>
            <p:ph type="body" idx="1"/>
          </p:nvPr>
        </p:nvSpPr>
        <p:spPr/>
        <p:txBody>
          <a:bodyPr/>
          <a:lstStyle/>
          <a:p>
            <a:r>
              <a:rPr lang="zh-TW" altLang="en-US" sz="2800">
                <a:ea typeface="標楷體" pitchFamily="65" charset="-120"/>
              </a:rPr>
              <a:t>新藥獲准註冊上市後的大型研究，監察普遍臨床使用時的不良反應和毒性。</a:t>
            </a:r>
          </a:p>
          <a:p>
            <a:r>
              <a:rPr lang="zh-TW" altLang="en-US" sz="2800">
                <a:ea typeface="標楷體" pitchFamily="65" charset="-120"/>
              </a:rPr>
              <a:t>研究目的為進一步了解安全性和療效等的詳細資料、收集長期安全性數據、其他未被發現的適應症等等。</a:t>
            </a:r>
          </a:p>
          <a:p>
            <a:r>
              <a:rPr lang="zh-TW" altLang="en-US" sz="2800">
                <a:ea typeface="標楷體" pitchFamily="65" charset="-120"/>
              </a:rPr>
              <a:t>流行病學研究：提供經濟上的間接影響信息，幫助地方醫療管理人員制訂醫療政策，更有效分配資源。</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zh-TW" sz="4000"/>
              <a:t>International Conference on Harmonization (ICH)</a:t>
            </a:r>
          </a:p>
        </p:txBody>
      </p:sp>
      <p:sp>
        <p:nvSpPr>
          <p:cNvPr id="111619" name="Rectangle 3"/>
          <p:cNvSpPr>
            <a:spLocks noGrp="1" noChangeArrowheads="1"/>
          </p:cNvSpPr>
          <p:nvPr>
            <p:ph type="body" idx="1"/>
          </p:nvPr>
        </p:nvSpPr>
        <p:spPr/>
        <p:txBody>
          <a:bodyPr/>
          <a:lstStyle/>
          <a:p>
            <a:pPr>
              <a:lnSpc>
                <a:spcPct val="80000"/>
              </a:lnSpc>
            </a:pPr>
            <a:r>
              <a:rPr lang="en-US" altLang="zh-TW" sz="2400">
                <a:ea typeface="標楷體" pitchFamily="65" charset="-120"/>
              </a:rPr>
              <a:t>International Conference on Harmonization of Technical Requirements for the Registration of Pharmaceuticals for Human Use</a:t>
            </a:r>
          </a:p>
          <a:p>
            <a:pPr>
              <a:lnSpc>
                <a:spcPct val="80000"/>
              </a:lnSpc>
            </a:pPr>
            <a:r>
              <a:rPr lang="zh-TW" altLang="en-US" sz="2400">
                <a:ea typeface="標楷體" pitchFamily="65" charset="-120"/>
              </a:rPr>
              <a:t>緣由：各國臨床研究規範發展不同，實施時間有別，原則雖相同，但具體內容細節則有別，以致新藥上市申請要分別在每一國家按當地法規，重複進行各類試驗和研究，耗費時間、人力、物力，結果是增長新藥上市申請時間、延遲病人獲得新藥治療的機會，總樣本數大增，及暴露於臨床研究潛在危害的人數增加，以上均是不道德行為。因此全球三個製藥最發達地區（美國</a:t>
            </a:r>
            <a:r>
              <a:rPr lang="zh-TW" altLang="zh-TW" sz="2000"/>
              <a:t>、</a:t>
            </a:r>
            <a:r>
              <a:rPr lang="zh-TW" altLang="en-US" sz="2400">
                <a:ea typeface="標楷體" pitchFamily="65" charset="-120"/>
              </a:rPr>
              <a:t>日本</a:t>
            </a:r>
            <a:r>
              <a:rPr lang="zh-TW" altLang="zh-TW" sz="2000"/>
              <a:t>、</a:t>
            </a:r>
            <a:r>
              <a:rPr lang="zh-TW" altLang="en-US" sz="2400">
                <a:ea typeface="標楷體" pitchFamily="65" charset="-120"/>
              </a:rPr>
              <a:t>歐洲）於</a:t>
            </a:r>
            <a:r>
              <a:rPr lang="en-US" altLang="zh-TW" sz="2400">
                <a:ea typeface="標楷體" pitchFamily="65" charset="-120"/>
              </a:rPr>
              <a:t>1990</a:t>
            </a:r>
            <a:r>
              <a:rPr lang="zh-TW" altLang="en-US" sz="2400">
                <a:ea typeface="標楷體" pitchFamily="65" charset="-120"/>
              </a:rPr>
              <a:t>年</a:t>
            </a:r>
            <a:r>
              <a:rPr lang="en-US" altLang="zh-TW" sz="2400">
                <a:ea typeface="標楷體" pitchFamily="65" charset="-120"/>
              </a:rPr>
              <a:t>4</a:t>
            </a:r>
            <a:r>
              <a:rPr lang="zh-TW" altLang="en-US" sz="2400">
                <a:ea typeface="標楷體" pitchFamily="65" charset="-120"/>
              </a:rPr>
              <a:t>月在比利時布魯塞爾成立</a:t>
            </a:r>
            <a:r>
              <a:rPr lang="en-US" altLang="zh-TW" sz="2400">
                <a:ea typeface="標楷體" pitchFamily="65" charset="-120"/>
              </a:rPr>
              <a:t>ICH</a:t>
            </a:r>
            <a:r>
              <a:rPr lang="zh-TW" altLang="en-US" sz="2400">
                <a:ea typeface="標楷體" pitchFamily="65" charset="-120"/>
              </a:rPr>
              <a:t>，之後每兩年開會一次，直至完成制定或全球認定的統一規範。</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zh-TW">
                <a:ea typeface="標楷體" pitchFamily="65" charset="-120"/>
              </a:rPr>
              <a:t>ICH</a:t>
            </a:r>
            <a:r>
              <a:rPr lang="zh-TW" altLang="en-US">
                <a:ea typeface="標楷體" pitchFamily="65" charset="-120"/>
              </a:rPr>
              <a:t>組織結構</a:t>
            </a:r>
          </a:p>
        </p:txBody>
      </p:sp>
      <p:sp>
        <p:nvSpPr>
          <p:cNvPr id="112643" name="Rectangle 3"/>
          <p:cNvSpPr>
            <a:spLocks noGrp="1" noChangeArrowheads="1"/>
          </p:cNvSpPr>
          <p:nvPr>
            <p:ph type="body" idx="1"/>
          </p:nvPr>
        </p:nvSpPr>
        <p:spPr/>
        <p:txBody>
          <a:bodyPr/>
          <a:lstStyle/>
          <a:p>
            <a:pPr>
              <a:lnSpc>
                <a:spcPct val="80000"/>
              </a:lnSpc>
            </a:pPr>
            <a:r>
              <a:rPr lang="zh-TW" altLang="en-US" sz="2000">
                <a:ea typeface="標楷體" pitchFamily="65" charset="-120"/>
              </a:rPr>
              <a:t>組織成員</a:t>
            </a:r>
            <a:r>
              <a:rPr lang="en-US" altLang="en-US" sz="2000">
                <a:ea typeface="標楷體" pitchFamily="65" charset="-120"/>
              </a:rPr>
              <a:t>：</a:t>
            </a:r>
            <a:r>
              <a:rPr lang="zh-TW" altLang="en-US" sz="2000">
                <a:ea typeface="標楷體" pitchFamily="65" charset="-120"/>
              </a:rPr>
              <a:t>美國、日本、歐洲</a:t>
            </a:r>
          </a:p>
          <a:p>
            <a:pPr>
              <a:lnSpc>
                <a:spcPct val="80000"/>
              </a:lnSpc>
            </a:pPr>
            <a:r>
              <a:rPr lang="zh-TW" altLang="en-US" sz="2000">
                <a:ea typeface="標楷體" pitchFamily="65" charset="-120"/>
              </a:rPr>
              <a:t>程序委員會</a:t>
            </a:r>
          </a:p>
          <a:p>
            <a:pPr lvl="1">
              <a:lnSpc>
                <a:spcPct val="80000"/>
              </a:lnSpc>
            </a:pPr>
            <a:r>
              <a:rPr lang="zh-TW" altLang="en-US" sz="2000">
                <a:ea typeface="標楷體" pitchFamily="65" charset="-120"/>
              </a:rPr>
              <a:t>管理機構：</a:t>
            </a:r>
          </a:p>
          <a:p>
            <a:pPr lvl="2">
              <a:lnSpc>
                <a:spcPct val="80000"/>
              </a:lnSpc>
            </a:pPr>
            <a:r>
              <a:rPr lang="zh-TW" altLang="en-US" sz="2000">
                <a:ea typeface="標楷體" pitchFamily="65" charset="-120"/>
              </a:rPr>
              <a:t>美國（</a:t>
            </a:r>
            <a:r>
              <a:rPr lang="en-US" altLang="zh-TW" sz="2000">
                <a:ea typeface="標楷體" pitchFamily="65" charset="-120"/>
              </a:rPr>
              <a:t>FDA</a:t>
            </a:r>
            <a:r>
              <a:rPr lang="zh-TW" altLang="en-US" sz="2000">
                <a:ea typeface="標楷體" pitchFamily="65" charset="-120"/>
              </a:rPr>
              <a:t>食品藥物管理局）</a:t>
            </a:r>
          </a:p>
          <a:p>
            <a:pPr lvl="2">
              <a:lnSpc>
                <a:spcPct val="80000"/>
              </a:lnSpc>
            </a:pPr>
            <a:r>
              <a:rPr lang="zh-TW" altLang="en-US" sz="2000">
                <a:ea typeface="標楷體" pitchFamily="65" charset="-120"/>
              </a:rPr>
              <a:t>日本（</a:t>
            </a:r>
            <a:r>
              <a:rPr lang="en-US" altLang="zh-TW" sz="2000">
                <a:ea typeface="標楷體" pitchFamily="65" charset="-120"/>
              </a:rPr>
              <a:t>JMHW</a:t>
            </a:r>
            <a:r>
              <a:rPr lang="zh-TW" altLang="en-US" sz="2000">
                <a:ea typeface="標楷體" pitchFamily="65" charset="-120"/>
              </a:rPr>
              <a:t>厚生省）</a:t>
            </a:r>
          </a:p>
          <a:p>
            <a:pPr lvl="2">
              <a:lnSpc>
                <a:spcPct val="80000"/>
              </a:lnSpc>
            </a:pPr>
            <a:r>
              <a:rPr lang="zh-TW" altLang="en-US" sz="2000">
                <a:ea typeface="標楷體" pitchFamily="65" charset="-120"/>
              </a:rPr>
              <a:t>歐洲（</a:t>
            </a:r>
            <a:r>
              <a:rPr lang="en-US" altLang="zh-TW" sz="2000">
                <a:ea typeface="標楷體" pitchFamily="65" charset="-120"/>
              </a:rPr>
              <a:t>EMEA</a:t>
            </a:r>
            <a:r>
              <a:rPr lang="zh-TW" altLang="en-US" sz="2000">
                <a:ea typeface="標楷體" pitchFamily="65" charset="-120"/>
              </a:rPr>
              <a:t>歐洲藥品評審委員會）</a:t>
            </a:r>
          </a:p>
          <a:p>
            <a:pPr lvl="1">
              <a:lnSpc>
                <a:spcPct val="80000"/>
              </a:lnSpc>
            </a:pPr>
            <a:r>
              <a:rPr lang="zh-TW" altLang="en-US" sz="2000">
                <a:ea typeface="標楷體" pitchFamily="65" charset="-120"/>
              </a:rPr>
              <a:t>工業機構：</a:t>
            </a:r>
          </a:p>
          <a:p>
            <a:pPr lvl="2">
              <a:lnSpc>
                <a:spcPct val="80000"/>
              </a:lnSpc>
            </a:pPr>
            <a:r>
              <a:rPr lang="zh-TW" altLang="en-US" sz="2000">
                <a:ea typeface="標楷體" pitchFamily="65" charset="-120"/>
              </a:rPr>
              <a:t>美國（</a:t>
            </a:r>
            <a:r>
              <a:rPr lang="en-US" altLang="zh-TW" sz="2000">
                <a:ea typeface="標楷體" pitchFamily="65" charset="-120"/>
              </a:rPr>
              <a:t>PhRMA</a:t>
            </a:r>
            <a:r>
              <a:rPr lang="zh-TW" altLang="en-US" sz="2000">
                <a:ea typeface="標楷體" pitchFamily="65" charset="-120"/>
              </a:rPr>
              <a:t>美國製藥生產研發協會）</a:t>
            </a:r>
          </a:p>
          <a:p>
            <a:pPr lvl="2">
              <a:lnSpc>
                <a:spcPct val="80000"/>
              </a:lnSpc>
            </a:pPr>
            <a:r>
              <a:rPr lang="zh-TW" altLang="en-US" sz="2000">
                <a:ea typeface="標楷體" pitchFamily="65" charset="-120"/>
              </a:rPr>
              <a:t>日本（</a:t>
            </a:r>
            <a:r>
              <a:rPr lang="en-US" altLang="zh-TW" sz="2000">
                <a:ea typeface="標楷體" pitchFamily="65" charset="-120"/>
              </a:rPr>
              <a:t>JPMA</a:t>
            </a:r>
            <a:r>
              <a:rPr lang="zh-TW" altLang="en-US" sz="2000">
                <a:ea typeface="標楷體" pitchFamily="65" charset="-120"/>
              </a:rPr>
              <a:t>日本製藥工業協會）</a:t>
            </a:r>
          </a:p>
          <a:p>
            <a:pPr lvl="2">
              <a:lnSpc>
                <a:spcPct val="80000"/>
              </a:lnSpc>
            </a:pPr>
            <a:r>
              <a:rPr lang="zh-TW" altLang="en-US" sz="2000">
                <a:ea typeface="標楷體" pitchFamily="65" charset="-120"/>
              </a:rPr>
              <a:t>歐洲（</a:t>
            </a:r>
            <a:r>
              <a:rPr lang="en-US" altLang="zh-TW" sz="2000">
                <a:ea typeface="標楷體" pitchFamily="65" charset="-120"/>
              </a:rPr>
              <a:t>EFPIA</a:t>
            </a:r>
            <a:r>
              <a:rPr lang="zh-TW" altLang="en-US" sz="2000">
                <a:ea typeface="標楷體" pitchFamily="65" charset="-120"/>
              </a:rPr>
              <a:t>歐盟製藥工業協會）</a:t>
            </a:r>
          </a:p>
          <a:p>
            <a:pPr>
              <a:lnSpc>
                <a:spcPct val="80000"/>
              </a:lnSpc>
            </a:pPr>
            <a:r>
              <a:rPr lang="zh-TW" altLang="en-US" sz="2000">
                <a:ea typeface="標楷體" pitchFamily="65" charset="-120"/>
              </a:rPr>
              <a:t>觀察機構</a:t>
            </a:r>
          </a:p>
          <a:p>
            <a:pPr lvl="1">
              <a:lnSpc>
                <a:spcPct val="80000"/>
              </a:lnSpc>
            </a:pPr>
            <a:r>
              <a:rPr lang="zh-TW" altLang="en-US" sz="2000">
                <a:ea typeface="標楷體" pitchFamily="65" charset="-120"/>
              </a:rPr>
              <a:t>世界衛生組織（</a:t>
            </a:r>
            <a:r>
              <a:rPr lang="en-US" altLang="zh-TW" sz="2000">
                <a:ea typeface="標楷體" pitchFamily="65" charset="-120"/>
              </a:rPr>
              <a:t>WHO</a:t>
            </a:r>
            <a:r>
              <a:rPr lang="zh-TW" altLang="en-US" sz="2000">
                <a:ea typeface="標楷體" pitchFamily="65" charset="-120"/>
              </a:rPr>
              <a:t>）</a:t>
            </a:r>
          </a:p>
          <a:p>
            <a:pPr lvl="1">
              <a:lnSpc>
                <a:spcPct val="80000"/>
              </a:lnSpc>
            </a:pPr>
            <a:r>
              <a:rPr lang="zh-TW" altLang="en-US" sz="2000">
                <a:ea typeface="標楷體" pitchFamily="65" charset="-120"/>
              </a:rPr>
              <a:t>加拿大（</a:t>
            </a:r>
            <a:r>
              <a:rPr lang="en-US" altLang="zh-TW" sz="2000">
                <a:ea typeface="標楷體" pitchFamily="65" charset="-120"/>
              </a:rPr>
              <a:t>CHPB</a:t>
            </a:r>
            <a:r>
              <a:rPr lang="zh-TW" altLang="en-US" sz="2000">
                <a:ea typeface="標楷體" pitchFamily="65" charset="-120"/>
              </a:rPr>
              <a:t>）</a:t>
            </a:r>
          </a:p>
          <a:p>
            <a:pPr lvl="1">
              <a:lnSpc>
                <a:spcPct val="80000"/>
              </a:lnSpc>
            </a:pPr>
            <a:r>
              <a:rPr lang="zh-TW" altLang="en-US" sz="2000">
                <a:ea typeface="標楷體" pitchFamily="65" charset="-120"/>
              </a:rPr>
              <a:t>歐洲（</a:t>
            </a:r>
            <a:r>
              <a:rPr lang="en-US" altLang="zh-TW" sz="2000">
                <a:ea typeface="標楷體" pitchFamily="65" charset="-120"/>
              </a:rPr>
              <a:t>EFTA</a:t>
            </a:r>
            <a:r>
              <a:rPr lang="zh-TW" altLang="en-US" sz="2000">
                <a:ea typeface="標楷體" pitchFamily="65" charset="-120"/>
              </a:rPr>
              <a:t>）</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zh-TW">
                <a:ea typeface="標楷體" pitchFamily="65" charset="-120"/>
              </a:rPr>
              <a:t>ICH</a:t>
            </a:r>
            <a:r>
              <a:rPr lang="zh-TW" altLang="en-US">
                <a:ea typeface="標楷體" pitchFamily="65" charset="-120"/>
              </a:rPr>
              <a:t>工作進程</a:t>
            </a:r>
          </a:p>
        </p:txBody>
      </p:sp>
      <p:sp>
        <p:nvSpPr>
          <p:cNvPr id="113667" name="Rectangle 3"/>
          <p:cNvSpPr>
            <a:spLocks noGrp="1" noChangeArrowheads="1"/>
          </p:cNvSpPr>
          <p:nvPr>
            <p:ph type="body" idx="1"/>
          </p:nvPr>
        </p:nvSpPr>
        <p:spPr/>
        <p:txBody>
          <a:bodyPr/>
          <a:lstStyle/>
          <a:p>
            <a:r>
              <a:rPr lang="en-US" altLang="zh-TW">
                <a:ea typeface="標楷體" pitchFamily="65" charset="-120"/>
              </a:rPr>
              <a:t>ICH 1</a:t>
            </a:r>
            <a:r>
              <a:rPr lang="zh-TW" altLang="en-US">
                <a:ea typeface="標楷體" pitchFamily="65" charset="-120"/>
              </a:rPr>
              <a:t>：</a:t>
            </a:r>
            <a:r>
              <a:rPr lang="en-US" altLang="zh-TW">
                <a:ea typeface="標楷體" pitchFamily="65" charset="-120"/>
              </a:rPr>
              <a:t>1991/11</a:t>
            </a:r>
            <a:r>
              <a:rPr lang="zh-TW" altLang="en-US">
                <a:ea typeface="標楷體" pitchFamily="65" charset="-120"/>
              </a:rPr>
              <a:t>（比利時布魯塞爾）</a:t>
            </a:r>
          </a:p>
          <a:p>
            <a:r>
              <a:rPr lang="en-US" altLang="zh-TW">
                <a:ea typeface="標楷體" pitchFamily="65" charset="-120"/>
              </a:rPr>
              <a:t>ICH 2</a:t>
            </a:r>
            <a:r>
              <a:rPr lang="zh-TW" altLang="en-US">
                <a:ea typeface="標楷體" pitchFamily="65" charset="-120"/>
              </a:rPr>
              <a:t>：</a:t>
            </a:r>
            <a:r>
              <a:rPr lang="en-US" altLang="zh-TW">
                <a:ea typeface="標楷體" pitchFamily="65" charset="-120"/>
              </a:rPr>
              <a:t>1993/10</a:t>
            </a:r>
            <a:r>
              <a:rPr lang="zh-TW" altLang="en-US">
                <a:ea typeface="標楷體" pitchFamily="65" charset="-120"/>
              </a:rPr>
              <a:t>（美國奧蘭多）</a:t>
            </a:r>
          </a:p>
          <a:p>
            <a:r>
              <a:rPr lang="en-US" altLang="zh-TW">
                <a:ea typeface="標楷體" pitchFamily="65" charset="-120"/>
              </a:rPr>
              <a:t>ICH 3</a:t>
            </a:r>
            <a:r>
              <a:rPr lang="zh-TW" altLang="en-US">
                <a:ea typeface="標楷體" pitchFamily="65" charset="-120"/>
              </a:rPr>
              <a:t>：</a:t>
            </a:r>
            <a:r>
              <a:rPr lang="en-US" altLang="zh-TW">
                <a:ea typeface="標楷體" pitchFamily="65" charset="-120"/>
              </a:rPr>
              <a:t>1995/11</a:t>
            </a:r>
            <a:r>
              <a:rPr lang="zh-TW" altLang="en-US">
                <a:ea typeface="標楷體" pitchFamily="65" charset="-120"/>
              </a:rPr>
              <a:t>（日本橫濱）</a:t>
            </a:r>
          </a:p>
          <a:p>
            <a:r>
              <a:rPr lang="en-US" altLang="zh-TW">
                <a:ea typeface="標楷體" pitchFamily="65" charset="-120"/>
              </a:rPr>
              <a:t>ICH 4</a:t>
            </a:r>
            <a:r>
              <a:rPr lang="zh-TW" altLang="en-US">
                <a:ea typeface="標楷體" pitchFamily="65" charset="-120"/>
              </a:rPr>
              <a:t>：</a:t>
            </a:r>
            <a:r>
              <a:rPr lang="en-US" altLang="zh-TW">
                <a:ea typeface="標楷體" pitchFamily="65" charset="-120"/>
              </a:rPr>
              <a:t>1997/7</a:t>
            </a:r>
            <a:r>
              <a:rPr lang="zh-TW" altLang="en-US">
                <a:ea typeface="標楷體" pitchFamily="65" charset="-120"/>
              </a:rPr>
              <a:t>（比利時布魯塞爾）</a:t>
            </a:r>
          </a:p>
          <a:p>
            <a:r>
              <a:rPr lang="en-US" altLang="zh-TW">
                <a:ea typeface="標楷體" pitchFamily="65" charset="-120"/>
              </a:rPr>
              <a:t>ICH 5</a:t>
            </a:r>
            <a:r>
              <a:rPr lang="zh-TW" altLang="en-US">
                <a:ea typeface="標楷體" pitchFamily="65" charset="-120"/>
              </a:rPr>
              <a:t>：</a:t>
            </a:r>
            <a:r>
              <a:rPr lang="en-US" altLang="zh-TW">
                <a:ea typeface="標楷體" pitchFamily="65" charset="-120"/>
              </a:rPr>
              <a:t>2000/11</a:t>
            </a:r>
            <a:r>
              <a:rPr lang="zh-TW" altLang="en-US">
                <a:ea typeface="標楷體" pitchFamily="65" charset="-120"/>
              </a:rPr>
              <a:t>（美國聖地牙哥）</a:t>
            </a:r>
          </a:p>
          <a:p>
            <a:r>
              <a:rPr lang="en-US" altLang="zh-TW">
                <a:ea typeface="標楷體" pitchFamily="65" charset="-120"/>
              </a:rPr>
              <a:t>ICH 6</a:t>
            </a:r>
            <a:r>
              <a:rPr lang="zh-TW" altLang="en-US">
                <a:ea typeface="標楷體" pitchFamily="65" charset="-120"/>
              </a:rPr>
              <a:t>：</a:t>
            </a:r>
            <a:r>
              <a:rPr lang="en-US" altLang="zh-TW">
                <a:ea typeface="標楷體" pitchFamily="65" charset="-120"/>
              </a:rPr>
              <a:t>2003/11</a:t>
            </a:r>
            <a:r>
              <a:rPr lang="zh-TW" altLang="en-US">
                <a:ea typeface="標楷體" pitchFamily="65" charset="-120"/>
              </a:rPr>
              <a:t>（日本大阪）</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zh-TW">
                <a:ea typeface="標楷體" pitchFamily="65" charset="-120"/>
              </a:rPr>
              <a:t>ICH </a:t>
            </a:r>
            <a:r>
              <a:rPr lang="zh-TW" altLang="en-US">
                <a:ea typeface="標楷體" pitchFamily="65" charset="-120"/>
              </a:rPr>
              <a:t>制定規範</a:t>
            </a:r>
          </a:p>
        </p:txBody>
      </p:sp>
      <p:sp>
        <p:nvSpPr>
          <p:cNvPr id="114691" name="Rectangle 3"/>
          <p:cNvSpPr>
            <a:spLocks noGrp="1" noChangeArrowheads="1"/>
          </p:cNvSpPr>
          <p:nvPr>
            <p:ph type="body" idx="1"/>
          </p:nvPr>
        </p:nvSpPr>
        <p:spPr/>
        <p:txBody>
          <a:bodyPr/>
          <a:lstStyle/>
          <a:p>
            <a:pPr>
              <a:lnSpc>
                <a:spcPct val="80000"/>
              </a:lnSpc>
            </a:pPr>
            <a:r>
              <a:rPr lang="en-US" altLang="zh-TW" sz="2400">
                <a:ea typeface="標楷體" pitchFamily="65" charset="-120"/>
              </a:rPr>
              <a:t>Q: “Quality”</a:t>
            </a:r>
          </a:p>
          <a:p>
            <a:pPr lvl="1">
              <a:lnSpc>
                <a:spcPct val="80000"/>
              </a:lnSpc>
            </a:pPr>
            <a:r>
              <a:rPr lang="en-US" altLang="zh-TW" sz="2000">
                <a:ea typeface="標楷體" pitchFamily="65" charset="-120"/>
              </a:rPr>
              <a:t>Chemical and Pharmaceutical Quality Assurance</a:t>
            </a:r>
          </a:p>
          <a:p>
            <a:pPr lvl="2">
              <a:lnSpc>
                <a:spcPct val="80000"/>
              </a:lnSpc>
            </a:pPr>
            <a:r>
              <a:rPr lang="zh-TW" altLang="en-US" sz="1800">
                <a:ea typeface="標楷體" pitchFamily="65" charset="-120"/>
              </a:rPr>
              <a:t>安定性試驗</a:t>
            </a:r>
          </a:p>
          <a:p>
            <a:pPr>
              <a:lnSpc>
                <a:spcPct val="80000"/>
              </a:lnSpc>
            </a:pPr>
            <a:r>
              <a:rPr lang="en-US" altLang="zh-TW" sz="2400">
                <a:ea typeface="標楷體" pitchFamily="65" charset="-120"/>
              </a:rPr>
              <a:t>S: “Safety”</a:t>
            </a:r>
          </a:p>
          <a:p>
            <a:pPr lvl="1">
              <a:lnSpc>
                <a:spcPct val="80000"/>
              </a:lnSpc>
            </a:pPr>
            <a:r>
              <a:rPr lang="en-US" altLang="zh-TW" sz="2000" i="1">
                <a:ea typeface="標楷體" pitchFamily="65" charset="-120"/>
              </a:rPr>
              <a:t>In vitro</a:t>
            </a:r>
            <a:r>
              <a:rPr lang="en-US" altLang="zh-TW" sz="2000">
                <a:ea typeface="標楷體" pitchFamily="65" charset="-120"/>
              </a:rPr>
              <a:t> and </a:t>
            </a:r>
            <a:r>
              <a:rPr lang="en-US" altLang="zh-TW" sz="2000" i="1">
                <a:ea typeface="標楷體" pitchFamily="65" charset="-120"/>
              </a:rPr>
              <a:t>in vivo</a:t>
            </a:r>
            <a:r>
              <a:rPr lang="en-US" altLang="zh-TW" sz="2000">
                <a:ea typeface="標楷體" pitchFamily="65" charset="-120"/>
              </a:rPr>
              <a:t> pre-clinical studies</a:t>
            </a:r>
          </a:p>
          <a:p>
            <a:pPr>
              <a:lnSpc>
                <a:spcPct val="80000"/>
              </a:lnSpc>
            </a:pPr>
            <a:r>
              <a:rPr lang="en-US" altLang="zh-TW" sz="2400">
                <a:ea typeface="標楷體" pitchFamily="65" charset="-120"/>
              </a:rPr>
              <a:t>E: “Efficacy”</a:t>
            </a:r>
          </a:p>
          <a:p>
            <a:pPr lvl="1">
              <a:lnSpc>
                <a:spcPct val="80000"/>
              </a:lnSpc>
            </a:pPr>
            <a:r>
              <a:rPr lang="en-US" altLang="zh-TW" sz="2000">
                <a:ea typeface="標楷體" pitchFamily="65" charset="-120"/>
              </a:rPr>
              <a:t>Clinical studies in human subject</a:t>
            </a:r>
          </a:p>
          <a:p>
            <a:pPr lvl="2">
              <a:lnSpc>
                <a:spcPct val="80000"/>
              </a:lnSpc>
            </a:pPr>
            <a:r>
              <a:rPr lang="en-US" altLang="zh-TW" sz="1800">
                <a:ea typeface="標楷體" pitchFamily="65" charset="-120"/>
              </a:rPr>
              <a:t>E6 – GCP</a:t>
            </a:r>
          </a:p>
          <a:p>
            <a:pPr lvl="2">
              <a:lnSpc>
                <a:spcPct val="80000"/>
              </a:lnSpc>
            </a:pPr>
            <a:r>
              <a:rPr lang="en-US" altLang="zh-TW" sz="1800">
                <a:ea typeface="標楷體" pitchFamily="65" charset="-120"/>
              </a:rPr>
              <a:t>E8 – General considerations for clinical trials</a:t>
            </a:r>
          </a:p>
          <a:p>
            <a:pPr lvl="2">
              <a:lnSpc>
                <a:spcPct val="80000"/>
              </a:lnSpc>
            </a:pPr>
            <a:r>
              <a:rPr lang="en-US" altLang="zh-TW" sz="1800">
                <a:ea typeface="標楷體" pitchFamily="65" charset="-120"/>
              </a:rPr>
              <a:t>E9 – Statistical principles for clinical trials</a:t>
            </a:r>
          </a:p>
          <a:p>
            <a:pPr>
              <a:lnSpc>
                <a:spcPct val="80000"/>
              </a:lnSpc>
            </a:pPr>
            <a:r>
              <a:rPr lang="en-US" altLang="zh-TW" sz="2400">
                <a:ea typeface="標楷體" pitchFamily="65" charset="-120"/>
              </a:rPr>
              <a:t>M: “Multidisciplinary”</a:t>
            </a:r>
          </a:p>
          <a:p>
            <a:pPr lvl="1">
              <a:lnSpc>
                <a:spcPct val="80000"/>
              </a:lnSpc>
            </a:pPr>
            <a:r>
              <a:rPr lang="en-US" altLang="zh-TW" sz="2000">
                <a:ea typeface="標楷體" pitchFamily="65" charset="-120"/>
              </a:rPr>
              <a:t>Not fit uniquely into one of the above categories</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zh-TW" sz="4000"/>
              <a:t>Contract Research Organization</a:t>
            </a:r>
            <a:br>
              <a:rPr lang="en-US" altLang="zh-TW" sz="4000"/>
            </a:br>
            <a:r>
              <a:rPr lang="en-US" altLang="zh-TW" sz="4000"/>
              <a:t>CRO</a:t>
            </a:r>
          </a:p>
        </p:txBody>
      </p:sp>
      <p:sp>
        <p:nvSpPr>
          <p:cNvPr id="91139" name="Rectangle 3"/>
          <p:cNvSpPr>
            <a:spLocks noGrp="1" noChangeArrowheads="1"/>
          </p:cNvSpPr>
          <p:nvPr>
            <p:ph type="body" idx="1"/>
          </p:nvPr>
        </p:nvSpPr>
        <p:spPr/>
        <p:txBody>
          <a:bodyPr/>
          <a:lstStyle/>
          <a:p>
            <a:pPr>
              <a:lnSpc>
                <a:spcPct val="90000"/>
              </a:lnSpc>
            </a:pPr>
            <a:r>
              <a:rPr lang="zh-TW" altLang="en-US">
                <a:ea typeface="標楷體" pitchFamily="65" charset="-120"/>
              </a:rPr>
              <a:t>受託研究機構</a:t>
            </a:r>
          </a:p>
          <a:p>
            <a:pPr lvl="1">
              <a:lnSpc>
                <a:spcPct val="90000"/>
              </a:lnSpc>
            </a:pPr>
            <a:r>
              <a:rPr lang="zh-TW" altLang="en-US">
                <a:ea typeface="標楷體" pitchFamily="65" charset="-120"/>
              </a:rPr>
              <a:t>指一個商業性或學術性的研究機構，試驗委託者可將某些工作和職責轉移至該機構。</a:t>
            </a:r>
          </a:p>
          <a:p>
            <a:pPr>
              <a:lnSpc>
                <a:spcPct val="90000"/>
              </a:lnSpc>
            </a:pPr>
            <a:r>
              <a:rPr kumimoji="0" lang="zh-TW" altLang="en-US">
                <a:ea typeface="標楷體" pitchFamily="65" charset="-120"/>
              </a:rPr>
              <a:t>工作範圍包括臨床研究中的研究方案設計和編寫、研究執行和管理、監測、資料數據處理、統計學分析、總結報告、稽查、規章制度的提交和其他服務。</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title"/>
          </p:nvPr>
        </p:nvSpPr>
        <p:spPr/>
        <p:txBody>
          <a:bodyPr/>
          <a:lstStyle/>
          <a:p>
            <a:endParaRPr lang="zh-TW" altLang="zh-TW"/>
          </a:p>
        </p:txBody>
      </p:sp>
      <p:pic>
        <p:nvPicPr>
          <p:cNvPr id="345093" name="Picture 5" descr="Ct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513" y="0"/>
            <a:ext cx="6732587"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Grp="1" noChangeArrowheads="1"/>
          </p:cNvSpPr>
          <p:nvPr>
            <p:ph type="title"/>
          </p:nvPr>
        </p:nvSpPr>
        <p:spPr/>
        <p:txBody>
          <a:bodyPr/>
          <a:lstStyle/>
          <a:p>
            <a:endParaRPr lang="zh-TW" altLang="zh-TW"/>
          </a:p>
        </p:txBody>
      </p:sp>
      <p:pic>
        <p:nvPicPr>
          <p:cNvPr id="347141" name="Picture 5" descr="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288" y="0"/>
            <a:ext cx="8497887"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TW" altLang="en-US" sz="4000">
                <a:ea typeface="標楷體" pitchFamily="65" charset="-120"/>
              </a:rPr>
              <a:t>循證醫學</a:t>
            </a:r>
            <a:br>
              <a:rPr lang="zh-TW" altLang="en-US" sz="4000">
                <a:ea typeface="標楷體" pitchFamily="65" charset="-120"/>
              </a:rPr>
            </a:br>
            <a:r>
              <a:rPr lang="en-US" altLang="zh-TW" sz="4000">
                <a:ea typeface="標楷體" pitchFamily="65" charset="-120"/>
              </a:rPr>
              <a:t>Evidence-Based Medicine</a:t>
            </a:r>
          </a:p>
        </p:txBody>
      </p:sp>
      <p:sp>
        <p:nvSpPr>
          <p:cNvPr id="108547" name="Rectangle 3"/>
          <p:cNvSpPr>
            <a:spLocks noGrp="1" noChangeArrowheads="1"/>
          </p:cNvSpPr>
          <p:nvPr>
            <p:ph type="body" idx="1"/>
          </p:nvPr>
        </p:nvSpPr>
        <p:spPr/>
        <p:txBody>
          <a:bodyPr/>
          <a:lstStyle/>
          <a:p>
            <a:r>
              <a:rPr lang="zh-TW" altLang="en-US">
                <a:ea typeface="標楷體" pitchFamily="65" charset="-120"/>
              </a:rPr>
              <a:t>循證醫學是謹慎、明確、據判斷力的運用現有最佳證據的醫學。</a:t>
            </a:r>
          </a:p>
          <a:p>
            <a:r>
              <a:rPr lang="zh-TW" altLang="en-US">
                <a:ea typeface="標楷體" pitchFamily="65" charset="-120"/>
              </a:rPr>
              <a:t>以客觀臨床科學研究結果為依據，用以決定並應用於個別病人的醫療護理計畫。</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zh-TW"/>
              <a:t>Paper CRF</a:t>
            </a:r>
            <a:r>
              <a:rPr lang="zh-TW" altLang="en-US"/>
              <a:t>、</a:t>
            </a:r>
            <a:r>
              <a:rPr lang="en-US" altLang="zh-TW"/>
              <a:t>e-CRF</a:t>
            </a:r>
          </a:p>
        </p:txBody>
      </p:sp>
      <p:pic>
        <p:nvPicPr>
          <p:cNvPr id="30003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2538" y="1452563"/>
            <a:ext cx="7891462" cy="4699000"/>
          </a:xfrm>
          <a:prstGeom prst="rect">
            <a:avLst/>
          </a:prstGeom>
          <a:noFill/>
          <a:ln w="12700" cap="sq">
            <a:noFill/>
            <a:miter lim="800000"/>
            <a:headEnd type="none" w="sm" len="sm"/>
            <a:tailEnd type="none" w="sm" len="sm"/>
          </a:ln>
          <a:effec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zh-TW" sz="3200" b="1"/>
              <a:t>Basic Principle on Clinical Trial Design</a:t>
            </a:r>
          </a:p>
        </p:txBody>
      </p:sp>
      <p:sp>
        <p:nvSpPr>
          <p:cNvPr id="94211" name="Rectangle 3"/>
          <p:cNvSpPr>
            <a:spLocks noGrp="1" noChangeArrowheads="1"/>
          </p:cNvSpPr>
          <p:nvPr>
            <p:ph type="body" sz="half" idx="1"/>
          </p:nvPr>
        </p:nvSpPr>
        <p:spPr>
          <a:xfrm>
            <a:off x="1066800" y="1905000"/>
            <a:ext cx="7162800" cy="2055813"/>
          </a:xfrm>
        </p:spPr>
        <p:txBody>
          <a:bodyPr/>
          <a:lstStyle/>
          <a:p>
            <a:r>
              <a:rPr lang="en-US" altLang="zh-TW" sz="2800"/>
              <a:t>Objective</a:t>
            </a:r>
          </a:p>
          <a:p>
            <a:pPr lvl="1"/>
            <a:r>
              <a:rPr lang="en-US" altLang="zh-TW" sz="2400"/>
              <a:t>To obtain an </a:t>
            </a:r>
            <a:r>
              <a:rPr lang="en-US" altLang="zh-TW" sz="2400">
                <a:solidFill>
                  <a:srgbClr val="FF3300"/>
                </a:solidFill>
              </a:rPr>
              <a:t>unbiased</a:t>
            </a:r>
            <a:r>
              <a:rPr lang="en-US" altLang="zh-TW" sz="2400"/>
              <a:t> and </a:t>
            </a:r>
            <a:r>
              <a:rPr lang="en-US" altLang="zh-TW" sz="2400">
                <a:solidFill>
                  <a:srgbClr val="FF3300"/>
                </a:solidFill>
              </a:rPr>
              <a:t>reliable</a:t>
            </a:r>
            <a:r>
              <a:rPr lang="en-US" altLang="zh-TW" sz="2400"/>
              <a:t> assessment of given regimen response, </a:t>
            </a:r>
            <a:r>
              <a:rPr lang="en-US" altLang="zh-TW" sz="2400">
                <a:solidFill>
                  <a:srgbClr val="FF3300"/>
                </a:solidFill>
              </a:rPr>
              <a:t>independent</a:t>
            </a:r>
            <a:r>
              <a:rPr lang="en-US" altLang="zh-TW" sz="2400"/>
              <a:t> of any known or unknown prognostic factors.</a:t>
            </a:r>
          </a:p>
          <a:p>
            <a:r>
              <a:rPr lang="en-US" altLang="zh-TW" sz="2800"/>
              <a:t>Principle</a:t>
            </a:r>
          </a:p>
        </p:txBody>
      </p:sp>
      <p:graphicFrame>
        <p:nvGraphicFramePr>
          <p:cNvPr id="94212" name="Group 4"/>
          <p:cNvGraphicFramePr>
            <a:graphicFrameLocks noGrp="1"/>
          </p:cNvGraphicFramePr>
          <p:nvPr>
            <p:ph sz="half" idx="2"/>
          </p:nvPr>
        </p:nvGraphicFramePr>
        <p:xfrm>
          <a:off x="1514475" y="3960813"/>
          <a:ext cx="6338888" cy="1404937"/>
        </p:xfrm>
        <a:graphic>
          <a:graphicData uri="http://schemas.openxmlformats.org/drawingml/2006/table">
            <a:tbl>
              <a:tblPr/>
              <a:tblGrid>
                <a:gridCol w="3170238"/>
                <a:gridCol w="3168650"/>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A</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llocation at random</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R</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epresentative</a:t>
                      </a:r>
                    </a:p>
                  </a:txBody>
                  <a:tcPr horzOverflow="overflow">
                    <a:lnL>
                      <a:noFill/>
                    </a:lnL>
                    <a:lnR cap="flat">
                      <a:noFill/>
                    </a:lnR>
                    <a:lnT cap="flat">
                      <a:noFill/>
                    </a:lnT>
                    <a:lnB>
                      <a:noFill/>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B</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linding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R</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eliability</a:t>
                      </a:r>
                    </a:p>
                  </a:txBody>
                  <a:tcPr horzOverflow="overflow">
                    <a:lnL>
                      <a:noFill/>
                    </a:lnL>
                    <a:lnR cap="flat">
                      <a:noFill/>
                    </a:lnR>
                    <a:lnT>
                      <a:noFill/>
                    </a:lnT>
                    <a:lnB>
                      <a:noFill/>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C</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ontrol group</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rgbClr val="FF3300"/>
                          </a:solidFill>
                          <a:effectLst/>
                          <a:latin typeface="Times New Roman" pitchFamily="18" charset="0"/>
                          <a:ea typeface="新細明體" pitchFamily="18" charset="-120"/>
                        </a:rPr>
                        <a:t>R</a:t>
                      </a: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eproducibility</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zh-TW" b="1">
                <a:solidFill>
                  <a:srgbClr val="FF3300"/>
                </a:solidFill>
              </a:rPr>
              <a:t>A</a:t>
            </a:r>
            <a:r>
              <a:rPr lang="en-US" altLang="zh-TW" b="1"/>
              <a:t>llocation at Random</a:t>
            </a:r>
          </a:p>
        </p:txBody>
      </p:sp>
      <p:sp>
        <p:nvSpPr>
          <p:cNvPr id="96259" name="Rectangle 3"/>
          <p:cNvSpPr>
            <a:spLocks noGrp="1" noChangeArrowheads="1"/>
          </p:cNvSpPr>
          <p:nvPr>
            <p:ph type="body" idx="1"/>
          </p:nvPr>
        </p:nvSpPr>
        <p:spPr/>
        <p:txBody>
          <a:bodyPr/>
          <a:lstStyle/>
          <a:p>
            <a:pPr>
              <a:lnSpc>
                <a:spcPct val="90000"/>
              </a:lnSpc>
            </a:pPr>
            <a:r>
              <a:rPr lang="en-US" altLang="zh-TW"/>
              <a:t>Tends to produce treatment groups in which the distributions of prognostic factors are similar</a:t>
            </a:r>
          </a:p>
          <a:p>
            <a:pPr lvl="1">
              <a:lnSpc>
                <a:spcPct val="90000"/>
              </a:lnSpc>
            </a:pPr>
            <a:r>
              <a:rPr lang="en-US" altLang="zh-TW"/>
              <a:t>Stratification</a:t>
            </a:r>
          </a:p>
          <a:p>
            <a:pPr lvl="2">
              <a:lnSpc>
                <a:spcPct val="90000"/>
              </a:lnSpc>
            </a:pPr>
            <a:r>
              <a:rPr lang="en-US" altLang="zh-TW"/>
              <a:t>If there are known factors that could affect the outcome (center, age, sex, baseline risk)</a:t>
            </a:r>
          </a:p>
          <a:p>
            <a:pPr lvl="2">
              <a:lnSpc>
                <a:spcPct val="90000"/>
              </a:lnSpc>
            </a:pPr>
            <a:r>
              <a:rPr lang="en-US" altLang="zh-TW"/>
              <a:t>Only one or few factors used for stratification</a:t>
            </a:r>
          </a:p>
          <a:p>
            <a:pPr lvl="1">
              <a:lnSpc>
                <a:spcPct val="90000"/>
              </a:lnSpc>
            </a:pPr>
            <a:r>
              <a:rPr lang="en-US" altLang="zh-TW"/>
              <a:t>Block</a:t>
            </a:r>
          </a:p>
          <a:p>
            <a:pPr lvl="2">
              <a:lnSpc>
                <a:spcPct val="90000"/>
              </a:lnSpc>
            </a:pPr>
            <a:r>
              <a:rPr lang="en-US" altLang="zh-TW"/>
              <a:t>Block size divisible by number of treatment</a:t>
            </a:r>
          </a:p>
          <a:p>
            <a:pPr lvl="2">
              <a:lnSpc>
                <a:spcPct val="90000"/>
              </a:lnSpc>
            </a:pPr>
            <a:r>
              <a:rPr lang="en-US" altLang="zh-TW"/>
              <a:t>Block size of two is not used</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ltLang="zh-TW"/>
              <a:t>Simpson’s Paradox</a:t>
            </a:r>
          </a:p>
        </p:txBody>
      </p:sp>
      <p:graphicFrame>
        <p:nvGraphicFramePr>
          <p:cNvPr id="244788" name="Group 52"/>
          <p:cNvGraphicFramePr>
            <a:graphicFrameLocks noGrp="1"/>
          </p:cNvGraphicFramePr>
          <p:nvPr/>
        </p:nvGraphicFramePr>
        <p:xfrm>
          <a:off x="609600" y="1828800"/>
          <a:ext cx="8077200" cy="4000500"/>
        </p:xfrm>
        <a:graphic>
          <a:graphicData uri="http://schemas.openxmlformats.org/drawingml/2006/table">
            <a:tbl>
              <a:tblPr/>
              <a:tblGrid>
                <a:gridCol w="1676400"/>
                <a:gridCol w="1905000"/>
                <a:gridCol w="2133600"/>
                <a:gridCol w="2362200"/>
              </a:tblGrid>
              <a:tr h="14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800" b="0" i="0" u="none" strike="noStrike" cap="none" normalizeH="0" baseline="0" smtClean="0">
                        <a:ln>
                          <a:noFill/>
                        </a:ln>
                        <a:solidFill>
                          <a:schemeClr val="tx2"/>
                        </a:solidFill>
                        <a:effectLst/>
                        <a:latin typeface="Times New Roman" pitchFamily="18" charset="0"/>
                        <a:ea typeface="新細明體" pitchFamily="18" charset="-12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Success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Regimen A </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Regimen B</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Overall</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Yes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289 (83%)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273 (78%)</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800" b="0" i="0" u="none" strike="noStrike" cap="none" normalizeH="0" baseline="0" smtClean="0">
                        <a:ln>
                          <a:noFill/>
                        </a:ln>
                        <a:solidFill>
                          <a:schemeClr val="tx2"/>
                        </a:solidFill>
                        <a:effectLst/>
                        <a:latin typeface="Times New Roman" pitchFamily="18" charset="0"/>
                        <a:ea typeface="新細明體" pitchFamily="18" charset="-12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No</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61 (17%)</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77 (22%)</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Group 1</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Yes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234 (83%)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81 (93%)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rPr>
                        <a:t>(Male)</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No</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36 (17%)</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6 (7%)</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Group 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Yes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55 (69%)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192 (73%)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rPr>
                        <a:t>(Female)</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No</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25 (31%)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smtClean="0">
                          <a:ln>
                            <a:noFill/>
                          </a:ln>
                          <a:solidFill>
                            <a:schemeClr val="tx2"/>
                          </a:solidFill>
                          <a:effectLst/>
                          <a:latin typeface="Times New Roman" pitchFamily="18" charset="0"/>
                          <a:ea typeface="新細明體" pitchFamily="18" charset="-120"/>
                        </a:rPr>
                        <a:t>71 (27%)</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ltLang="zh-TW" sz="4000"/>
              <a:t>Permuted-Block Randomization</a:t>
            </a:r>
          </a:p>
        </p:txBody>
      </p:sp>
      <p:sp>
        <p:nvSpPr>
          <p:cNvPr id="246787" name="Rectangle 3"/>
          <p:cNvSpPr>
            <a:spLocks noGrp="1" noChangeArrowheads="1"/>
          </p:cNvSpPr>
          <p:nvPr>
            <p:ph type="body" idx="1"/>
          </p:nvPr>
        </p:nvSpPr>
        <p:spPr/>
        <p:txBody>
          <a:bodyPr/>
          <a:lstStyle/>
          <a:p>
            <a:r>
              <a:rPr lang="en-US" altLang="zh-TW" sz="2800"/>
              <a:t>Random Allocation within each block</a:t>
            </a:r>
          </a:p>
          <a:p>
            <a:pPr lvl="1"/>
            <a:r>
              <a:rPr lang="en-US" altLang="zh-TW" sz="2400"/>
              <a:t>1,2,3,4</a:t>
            </a:r>
          </a:p>
          <a:p>
            <a:r>
              <a:rPr lang="en-US" altLang="zh-TW" sz="2800"/>
              <a:t>By Random Selection of Blocks</a:t>
            </a:r>
          </a:p>
          <a:p>
            <a:pPr lvl="1"/>
            <a:r>
              <a:rPr lang="en-US" altLang="zh-TW" sz="2400"/>
              <a:t>TTPP</a:t>
            </a:r>
          </a:p>
          <a:p>
            <a:pPr lvl="1"/>
            <a:r>
              <a:rPr lang="en-US" altLang="zh-TW" sz="2400"/>
              <a:t>PPTT</a:t>
            </a:r>
          </a:p>
          <a:p>
            <a:pPr lvl="1"/>
            <a:r>
              <a:rPr lang="en-US" altLang="zh-TW" sz="2400"/>
              <a:t>TPTP</a:t>
            </a:r>
          </a:p>
          <a:p>
            <a:pPr lvl="1"/>
            <a:r>
              <a:rPr lang="en-US" altLang="zh-TW" sz="2400"/>
              <a:t>TPPT</a:t>
            </a:r>
          </a:p>
          <a:p>
            <a:pPr lvl="1"/>
            <a:r>
              <a:rPr lang="en-US" altLang="zh-TW" sz="2400"/>
              <a:t>PTPT</a:t>
            </a:r>
          </a:p>
          <a:p>
            <a:pPr lvl="1"/>
            <a:r>
              <a:rPr lang="en-US" altLang="zh-TW" sz="2400"/>
              <a:t>PTTP</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TW" b="1">
                <a:solidFill>
                  <a:srgbClr val="FF3300"/>
                </a:solidFill>
              </a:rPr>
              <a:t>B</a:t>
            </a:r>
            <a:r>
              <a:rPr lang="en-US" altLang="zh-TW" b="1"/>
              <a:t>linding</a:t>
            </a:r>
          </a:p>
        </p:txBody>
      </p:sp>
      <p:sp>
        <p:nvSpPr>
          <p:cNvPr id="98307" name="Rectangle 3"/>
          <p:cNvSpPr>
            <a:spLocks noGrp="1" noChangeArrowheads="1"/>
          </p:cNvSpPr>
          <p:nvPr>
            <p:ph type="body" idx="1"/>
          </p:nvPr>
        </p:nvSpPr>
        <p:spPr/>
        <p:txBody>
          <a:bodyPr/>
          <a:lstStyle/>
          <a:p>
            <a:r>
              <a:rPr lang="en-US" altLang="zh-TW" sz="2400"/>
              <a:t>To limit the occurrence of conscious and unconscious bias in the conduct and interpretation of a clinical trial</a:t>
            </a:r>
          </a:p>
          <a:p>
            <a:pPr lvl="1"/>
            <a:r>
              <a:rPr lang="en-US" altLang="zh-TW" sz="2400"/>
              <a:t>Open</a:t>
            </a:r>
          </a:p>
          <a:p>
            <a:pPr lvl="1"/>
            <a:r>
              <a:rPr lang="en-US" altLang="zh-TW" sz="2400"/>
              <a:t>Single Blind</a:t>
            </a:r>
          </a:p>
          <a:p>
            <a:pPr lvl="1"/>
            <a:r>
              <a:rPr lang="en-US" altLang="zh-TW" sz="2400"/>
              <a:t>Double Blind</a:t>
            </a:r>
          </a:p>
          <a:p>
            <a:r>
              <a:rPr lang="en-US" altLang="zh-TW" sz="2400"/>
              <a:t>To maintain the blind a control must look, smell, taste and feel the same as the comparator of interest, whether the treatment is a placebo or an active control – maybe with </a:t>
            </a:r>
            <a:r>
              <a:rPr lang="en-US" altLang="zh-TW" sz="2400">
                <a:solidFill>
                  <a:srgbClr val="FF3300"/>
                </a:solidFill>
              </a:rPr>
              <a:t>double dummy</a:t>
            </a:r>
            <a:r>
              <a:rPr lang="en-US" altLang="zh-TW" sz="2400"/>
              <a:t>.</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zh-TW"/>
              <a:t>Double Dummy</a:t>
            </a:r>
          </a:p>
        </p:txBody>
      </p:sp>
      <p:sp>
        <p:nvSpPr>
          <p:cNvPr id="247811" name="Rectangle 3"/>
          <p:cNvSpPr>
            <a:spLocks noGrp="1" noChangeArrowheads="1"/>
          </p:cNvSpPr>
          <p:nvPr>
            <p:ph type="body" idx="1"/>
          </p:nvPr>
        </p:nvSpPr>
        <p:spPr/>
        <p:txBody>
          <a:bodyPr/>
          <a:lstStyle/>
          <a:p>
            <a:r>
              <a:rPr lang="en-US" altLang="zh-TW"/>
              <a:t>Occasions</a:t>
            </a:r>
          </a:p>
          <a:p>
            <a:pPr lvl="1"/>
            <a:r>
              <a:rPr lang="en-US" altLang="zh-TW"/>
              <a:t>No matching placebo available</a:t>
            </a:r>
          </a:p>
          <a:p>
            <a:pPr lvl="1"/>
            <a:r>
              <a:rPr lang="en-US" altLang="zh-TW"/>
              <a:t>Different frequencies</a:t>
            </a:r>
          </a:p>
          <a:p>
            <a:r>
              <a:rPr lang="en-US" altLang="zh-TW"/>
              <a:t>Example</a:t>
            </a:r>
          </a:p>
          <a:p>
            <a:endParaRPr lang="en-US" altLang="zh-TW"/>
          </a:p>
        </p:txBody>
      </p:sp>
      <p:pic>
        <p:nvPicPr>
          <p:cNvPr id="2478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813" y="4076700"/>
            <a:ext cx="7315200" cy="2114550"/>
          </a:xfrm>
          <a:prstGeom prst="rect">
            <a:avLst/>
          </a:prstGeom>
          <a:noFill/>
          <a:ln w="12700" cap="sq">
            <a:noFill/>
            <a:miter lim="800000"/>
            <a:headEnd type="none" w="sm" len="sm"/>
            <a:tailEnd type="none" w="sm" len="sm"/>
          </a:ln>
          <a:effec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zh-TW" b="1">
                <a:solidFill>
                  <a:srgbClr val="FF3300"/>
                </a:solidFill>
              </a:rPr>
              <a:t>C</a:t>
            </a:r>
            <a:r>
              <a:rPr lang="en-US" altLang="zh-TW" b="1"/>
              <a:t>ontrol Groups</a:t>
            </a:r>
          </a:p>
        </p:txBody>
      </p:sp>
      <p:sp>
        <p:nvSpPr>
          <p:cNvPr id="100355" name="Rectangle 3"/>
          <p:cNvSpPr>
            <a:spLocks noGrp="1" noChangeArrowheads="1"/>
          </p:cNvSpPr>
          <p:nvPr>
            <p:ph type="body" idx="1"/>
          </p:nvPr>
        </p:nvSpPr>
        <p:spPr>
          <a:xfrm>
            <a:off x="1403350" y="1773238"/>
            <a:ext cx="7129463" cy="4392612"/>
          </a:xfrm>
        </p:spPr>
        <p:txBody>
          <a:bodyPr/>
          <a:lstStyle/>
          <a:p>
            <a:pPr>
              <a:spcBef>
                <a:spcPct val="0"/>
              </a:spcBef>
            </a:pPr>
            <a:r>
              <a:rPr lang="en-US" altLang="zh-TW" sz="2400"/>
              <a:t>Placebo control</a:t>
            </a:r>
          </a:p>
          <a:p>
            <a:pPr lvl="2">
              <a:spcBef>
                <a:spcPct val="0"/>
              </a:spcBef>
            </a:pPr>
            <a:r>
              <a:rPr lang="en-US" altLang="zh-TW"/>
              <a:t>U.S. FDA (most desirable)</a:t>
            </a:r>
          </a:p>
          <a:p>
            <a:pPr lvl="2">
              <a:spcBef>
                <a:spcPct val="0"/>
              </a:spcBef>
            </a:pPr>
            <a:r>
              <a:rPr lang="en-US" altLang="zh-TW"/>
              <a:t>Other countries (less acceptable)</a:t>
            </a:r>
          </a:p>
          <a:p>
            <a:pPr lvl="2">
              <a:spcBef>
                <a:spcPct val="0"/>
              </a:spcBef>
            </a:pPr>
            <a:r>
              <a:rPr lang="en-US" altLang="zh-TW"/>
              <a:t>Unethical (sometime)</a:t>
            </a:r>
          </a:p>
          <a:p>
            <a:pPr>
              <a:spcBef>
                <a:spcPct val="0"/>
              </a:spcBef>
            </a:pPr>
            <a:r>
              <a:rPr lang="en-US" altLang="zh-TW" sz="2400"/>
              <a:t>Active comparator control</a:t>
            </a:r>
          </a:p>
          <a:p>
            <a:pPr lvl="2">
              <a:spcBef>
                <a:spcPct val="0"/>
              </a:spcBef>
            </a:pPr>
            <a:r>
              <a:rPr lang="en-US" altLang="zh-TW"/>
              <a:t>Established, standard treatment used for the condition</a:t>
            </a:r>
          </a:p>
          <a:p>
            <a:pPr lvl="2">
              <a:spcBef>
                <a:spcPct val="0"/>
              </a:spcBef>
            </a:pPr>
            <a:r>
              <a:rPr lang="en-US" altLang="zh-TW"/>
              <a:t>Three treatment group (placebo &amp; active)</a:t>
            </a:r>
          </a:p>
          <a:p>
            <a:pPr>
              <a:spcBef>
                <a:spcPct val="0"/>
              </a:spcBef>
            </a:pPr>
            <a:r>
              <a:rPr lang="en-US" altLang="zh-TW" sz="2400"/>
              <a:t>Historical control</a:t>
            </a:r>
          </a:p>
          <a:p>
            <a:pPr lvl="2">
              <a:spcBef>
                <a:spcPct val="0"/>
              </a:spcBef>
            </a:pPr>
            <a:r>
              <a:rPr lang="en-US" altLang="zh-TW"/>
              <a:t>Cancer trial</a:t>
            </a:r>
          </a:p>
          <a:p>
            <a:pPr>
              <a:spcBef>
                <a:spcPct val="0"/>
              </a:spcBef>
            </a:pPr>
            <a:r>
              <a:rPr lang="en-US" altLang="zh-TW" sz="2400"/>
              <a:t>No control (observational study)</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zh-TW" b="1">
                <a:solidFill>
                  <a:srgbClr val="FF3300"/>
                </a:solidFill>
              </a:rPr>
              <a:t>R</a:t>
            </a:r>
            <a:r>
              <a:rPr lang="en-US" altLang="zh-TW" b="1"/>
              <a:t>epresentative</a:t>
            </a:r>
          </a:p>
        </p:txBody>
      </p:sp>
      <p:sp>
        <p:nvSpPr>
          <p:cNvPr id="102403" name="Rectangle 3"/>
          <p:cNvSpPr>
            <a:spLocks noGrp="1" noChangeArrowheads="1"/>
          </p:cNvSpPr>
          <p:nvPr>
            <p:ph type="body" idx="1"/>
          </p:nvPr>
        </p:nvSpPr>
        <p:spPr/>
        <p:txBody>
          <a:bodyPr/>
          <a:lstStyle/>
          <a:p>
            <a:r>
              <a:rPr lang="en-US" altLang="zh-TW"/>
              <a:t>The primary variable (“target” variable, primary endpoint) should be the variable capable of providing the most clinically relevant and convincing evidence directly related to the primary objective of the trial. – ICH E9</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zh-TW" b="1">
                <a:solidFill>
                  <a:srgbClr val="FF3300"/>
                </a:solidFill>
              </a:rPr>
              <a:t>R</a:t>
            </a:r>
            <a:r>
              <a:rPr lang="en-US" altLang="zh-TW" b="1"/>
              <a:t>eliability</a:t>
            </a:r>
          </a:p>
        </p:txBody>
      </p:sp>
      <p:sp>
        <p:nvSpPr>
          <p:cNvPr id="104451" name="Rectangle 3"/>
          <p:cNvSpPr>
            <a:spLocks noGrp="1" noChangeArrowheads="1"/>
          </p:cNvSpPr>
          <p:nvPr>
            <p:ph type="body" idx="1"/>
          </p:nvPr>
        </p:nvSpPr>
        <p:spPr/>
        <p:txBody>
          <a:bodyPr/>
          <a:lstStyle/>
          <a:p>
            <a:pPr>
              <a:lnSpc>
                <a:spcPct val="90000"/>
              </a:lnSpc>
            </a:pPr>
            <a:r>
              <a:rPr lang="en-US" altLang="zh-TW" sz="2800"/>
              <a:t>If any of the efficacy or safety assessments was not standard, i.e., widely used and generally recognized are reliable, accurate and relevant (able to discriminate between effective and ineffective agents), its </a:t>
            </a:r>
            <a:r>
              <a:rPr lang="en-US" altLang="zh-TW" sz="2800">
                <a:solidFill>
                  <a:srgbClr val="FF0066"/>
                </a:solidFill>
              </a:rPr>
              <a:t>reliability</a:t>
            </a:r>
            <a:r>
              <a:rPr lang="en-US" altLang="zh-TW" sz="2800"/>
              <a:t>, </a:t>
            </a:r>
            <a:r>
              <a:rPr lang="en-US" altLang="zh-TW" sz="2800">
                <a:solidFill>
                  <a:srgbClr val="FF0066"/>
                </a:solidFill>
              </a:rPr>
              <a:t>accuracy</a:t>
            </a:r>
            <a:r>
              <a:rPr lang="en-US" altLang="zh-TW" sz="2800"/>
              <a:t> and </a:t>
            </a:r>
            <a:r>
              <a:rPr lang="en-US" altLang="zh-TW" sz="2800">
                <a:solidFill>
                  <a:srgbClr val="FF0066"/>
                </a:solidFill>
              </a:rPr>
              <a:t>relevance</a:t>
            </a:r>
            <a:r>
              <a:rPr lang="en-US" altLang="zh-TW" sz="2800"/>
              <a:t> should be documented. It may be helpful to describe alternatives considered but rejected. – ICH E3</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TW"/>
              <a:t>What are clinical trials?</a:t>
            </a:r>
          </a:p>
        </p:txBody>
      </p:sp>
      <p:sp>
        <p:nvSpPr>
          <p:cNvPr id="70659" name="Rectangle 3"/>
          <p:cNvSpPr>
            <a:spLocks noGrp="1" noChangeArrowheads="1"/>
          </p:cNvSpPr>
          <p:nvPr>
            <p:ph type="body" idx="1"/>
          </p:nvPr>
        </p:nvSpPr>
        <p:spPr/>
        <p:txBody>
          <a:bodyPr/>
          <a:lstStyle/>
          <a:p>
            <a:r>
              <a:rPr lang="en-US" altLang="zh-TW" sz="2800">
                <a:ea typeface="標楷體" pitchFamily="65" charset="-120"/>
              </a:rPr>
              <a:t>FDA</a:t>
            </a:r>
          </a:p>
          <a:p>
            <a:pPr lvl="1"/>
            <a:r>
              <a:rPr lang="en-US" altLang="zh-TW" sz="2400">
                <a:ea typeface="標楷體" pitchFamily="65" charset="-120"/>
              </a:rPr>
              <a:t>A clinical trial is the clinical investigation of a drug which is administered or dispensed to, or used involving one or more human subjects.</a:t>
            </a:r>
          </a:p>
          <a:p>
            <a:r>
              <a:rPr lang="zh-TW" altLang="en-US" sz="2800">
                <a:ea typeface="標楷體" pitchFamily="65" charset="-120"/>
              </a:rPr>
              <a:t>台灣行政院衛生署</a:t>
            </a:r>
          </a:p>
          <a:p>
            <a:pPr lvl="1"/>
            <a:r>
              <a:rPr lang="zh-TW" altLang="en-US" sz="2400">
                <a:ea typeface="標楷體" pitchFamily="65" charset="-120"/>
              </a:rPr>
              <a:t>藥品施用於病人或健康自願者身上，已發現或驗證其療效，認明其不良反應、研究該藥品在人體的吸收、分布、代謝和排泄過程，以確定其有效性和安全性的系統性研究。</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zh-TW" b="1">
                <a:solidFill>
                  <a:srgbClr val="FF3300"/>
                </a:solidFill>
              </a:rPr>
              <a:t>R</a:t>
            </a:r>
            <a:r>
              <a:rPr lang="en-US" altLang="zh-TW" b="1"/>
              <a:t>eproducibility</a:t>
            </a:r>
          </a:p>
        </p:txBody>
      </p:sp>
      <p:sp>
        <p:nvSpPr>
          <p:cNvPr id="106499" name="Rectangle 3"/>
          <p:cNvSpPr>
            <a:spLocks noGrp="1" noChangeArrowheads="1"/>
          </p:cNvSpPr>
          <p:nvPr>
            <p:ph type="body" idx="1"/>
          </p:nvPr>
        </p:nvSpPr>
        <p:spPr/>
        <p:txBody>
          <a:bodyPr/>
          <a:lstStyle/>
          <a:p>
            <a:r>
              <a:rPr lang="en-US" altLang="zh-TW"/>
              <a:t>If the outcome is to be recorded on different sessions then one should know the repeatability of the measure so one can appropriately quantify any longitudinal treatment effect.</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zh-TW" b="1"/>
              <a:t>Three Key Components</a:t>
            </a:r>
          </a:p>
        </p:txBody>
      </p:sp>
      <p:sp>
        <p:nvSpPr>
          <p:cNvPr id="125955" name="Rectangle 3"/>
          <p:cNvSpPr>
            <a:spLocks noGrp="1" noChangeArrowheads="1"/>
          </p:cNvSpPr>
          <p:nvPr>
            <p:ph type="body" idx="1"/>
          </p:nvPr>
        </p:nvSpPr>
        <p:spPr/>
        <p:txBody>
          <a:bodyPr/>
          <a:lstStyle/>
          <a:p>
            <a:pPr>
              <a:lnSpc>
                <a:spcPct val="90000"/>
              </a:lnSpc>
            </a:pPr>
            <a:r>
              <a:rPr lang="en-US" altLang="zh-TW" sz="2400" b="1"/>
              <a:t>Experimental unit</a:t>
            </a:r>
          </a:p>
          <a:p>
            <a:pPr lvl="1">
              <a:lnSpc>
                <a:spcPct val="90000"/>
              </a:lnSpc>
            </a:pPr>
            <a:r>
              <a:rPr lang="en-US" altLang="zh-TW" sz="2000"/>
              <a:t>A subject from a targeted population under study</a:t>
            </a:r>
          </a:p>
          <a:p>
            <a:pPr>
              <a:lnSpc>
                <a:spcPct val="90000"/>
              </a:lnSpc>
            </a:pPr>
            <a:r>
              <a:rPr lang="en-US" altLang="zh-TW" sz="2400" b="1"/>
              <a:t>Treatment</a:t>
            </a:r>
          </a:p>
          <a:p>
            <a:pPr lvl="1">
              <a:lnSpc>
                <a:spcPct val="90000"/>
              </a:lnSpc>
            </a:pPr>
            <a:r>
              <a:rPr lang="en-US" altLang="zh-TW" sz="2000"/>
              <a:t>It could be a placebo or any combinations of (pharmaceutical entity, diet, surgical procedure, diagnostic test, medical device, no treatment)</a:t>
            </a:r>
          </a:p>
          <a:p>
            <a:pPr>
              <a:lnSpc>
                <a:spcPct val="90000"/>
              </a:lnSpc>
            </a:pPr>
            <a:r>
              <a:rPr lang="en-US" altLang="zh-TW" sz="2400" b="1"/>
              <a:t>Evaluation</a:t>
            </a:r>
          </a:p>
          <a:p>
            <a:pPr lvl="1">
              <a:lnSpc>
                <a:spcPct val="90000"/>
              </a:lnSpc>
            </a:pPr>
            <a:r>
              <a:rPr lang="en-US" altLang="zh-TW" sz="2000"/>
              <a:t>Efficacy analysis (Clinical endpoints)</a:t>
            </a:r>
          </a:p>
          <a:p>
            <a:pPr lvl="1">
              <a:lnSpc>
                <a:spcPct val="90000"/>
              </a:lnSpc>
            </a:pPr>
            <a:r>
              <a:rPr lang="en-US" altLang="zh-TW" sz="2000"/>
              <a:t>Safety assessment (Adverse experience, Laboratory test results)</a:t>
            </a:r>
          </a:p>
          <a:p>
            <a:pPr lvl="1">
              <a:lnSpc>
                <a:spcPct val="90000"/>
              </a:lnSpc>
            </a:pPr>
            <a:r>
              <a:rPr lang="en-US" altLang="zh-TW" sz="2000"/>
              <a:t>Others (Quality of life assessment, Pharmacoeconomics and outcomes research)</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6800" y="609600"/>
            <a:ext cx="7466013" cy="1143000"/>
          </a:xfrm>
        </p:spPr>
        <p:txBody>
          <a:bodyPr/>
          <a:lstStyle/>
          <a:p>
            <a:r>
              <a:rPr lang="en-US" altLang="zh-TW" sz="3600" b="1"/>
              <a:t>Adequate and Well-controlled Study</a:t>
            </a:r>
          </a:p>
        </p:txBody>
      </p:sp>
      <p:sp>
        <p:nvSpPr>
          <p:cNvPr id="93187" name="Rectangle 3"/>
          <p:cNvSpPr>
            <a:spLocks noGrp="1" noChangeArrowheads="1"/>
          </p:cNvSpPr>
          <p:nvPr>
            <p:ph type="body" idx="1"/>
          </p:nvPr>
        </p:nvSpPr>
        <p:spPr>
          <a:xfrm>
            <a:off x="1066800" y="1905000"/>
            <a:ext cx="7681913" cy="4114800"/>
          </a:xfrm>
        </p:spPr>
        <p:txBody>
          <a:bodyPr/>
          <a:lstStyle/>
          <a:p>
            <a:pPr>
              <a:lnSpc>
                <a:spcPct val="90000"/>
              </a:lnSpc>
            </a:pPr>
            <a:r>
              <a:rPr lang="en-US" altLang="zh-TW" sz="2800"/>
              <a:t>Objective </a:t>
            </a:r>
            <a:r>
              <a:rPr lang="en-US" altLang="zh-TW" sz="2000" b="1"/>
              <a:t>(</a:t>
            </a:r>
            <a:r>
              <a:rPr lang="en-US" altLang="zh-TW" sz="2000" b="1">
                <a:solidFill>
                  <a:srgbClr val="CC3300"/>
                </a:solidFill>
              </a:rPr>
              <a:t>clear</a:t>
            </a:r>
            <a:r>
              <a:rPr lang="en-US" altLang="zh-TW" sz="2000" b="1"/>
              <a:t>)</a:t>
            </a:r>
          </a:p>
          <a:p>
            <a:pPr>
              <a:lnSpc>
                <a:spcPct val="90000"/>
              </a:lnSpc>
            </a:pPr>
            <a:r>
              <a:rPr lang="en-US" altLang="zh-TW" sz="2800"/>
              <a:t>Methods of analysis </a:t>
            </a:r>
            <a:r>
              <a:rPr lang="en-US" altLang="zh-TW" sz="2000" b="1"/>
              <a:t>(</a:t>
            </a:r>
            <a:r>
              <a:rPr lang="en-US" altLang="zh-TW" sz="2000" b="1">
                <a:solidFill>
                  <a:srgbClr val="CC3300"/>
                </a:solidFill>
              </a:rPr>
              <a:t>appropriate statistical methods</a:t>
            </a:r>
            <a:r>
              <a:rPr lang="en-US" altLang="zh-TW" sz="2000" b="1"/>
              <a:t>)</a:t>
            </a:r>
            <a:endParaRPr lang="en-US" altLang="zh-TW" sz="2800"/>
          </a:p>
          <a:p>
            <a:pPr>
              <a:lnSpc>
                <a:spcPct val="90000"/>
              </a:lnSpc>
            </a:pPr>
            <a:r>
              <a:rPr lang="en-US" altLang="zh-TW" sz="2800"/>
              <a:t>Design </a:t>
            </a:r>
            <a:r>
              <a:rPr lang="en-US" altLang="zh-TW" sz="2000" b="1"/>
              <a:t>(</a:t>
            </a:r>
            <a:r>
              <a:rPr lang="en-US" altLang="zh-TW" sz="2000" b="1">
                <a:solidFill>
                  <a:srgbClr val="CC3300"/>
                </a:solidFill>
              </a:rPr>
              <a:t>valid for addressing scientific questions</a:t>
            </a:r>
            <a:r>
              <a:rPr lang="en-US" altLang="zh-TW" sz="2000" b="1"/>
              <a:t>)</a:t>
            </a:r>
          </a:p>
          <a:p>
            <a:pPr>
              <a:lnSpc>
                <a:spcPct val="90000"/>
              </a:lnSpc>
            </a:pPr>
            <a:r>
              <a:rPr lang="en-US" altLang="zh-TW" sz="2800"/>
              <a:t>Selection of subjects </a:t>
            </a:r>
            <a:r>
              <a:rPr lang="en-US" altLang="zh-TW" sz="2000" b="1"/>
              <a:t>(</a:t>
            </a:r>
            <a:r>
              <a:rPr lang="en-US" altLang="zh-TW" sz="2000" b="1">
                <a:solidFill>
                  <a:srgbClr val="CC3300"/>
                </a:solidFill>
              </a:rPr>
              <a:t>assurance of the disease under study</a:t>
            </a:r>
            <a:r>
              <a:rPr lang="en-US" altLang="zh-TW" sz="2000" b="1"/>
              <a:t>)</a:t>
            </a:r>
          </a:p>
          <a:p>
            <a:pPr>
              <a:lnSpc>
                <a:spcPct val="90000"/>
              </a:lnSpc>
            </a:pPr>
            <a:r>
              <a:rPr lang="en-US" altLang="zh-TW" sz="2800"/>
              <a:t>Assignment of subjects </a:t>
            </a:r>
            <a:r>
              <a:rPr lang="en-US" altLang="zh-TW" sz="2000" b="1"/>
              <a:t>(</a:t>
            </a:r>
            <a:r>
              <a:rPr lang="en-US" altLang="zh-TW" sz="2000" b="1">
                <a:solidFill>
                  <a:srgbClr val="CC3300"/>
                </a:solidFill>
              </a:rPr>
              <a:t>minimize bias</a:t>
            </a:r>
            <a:r>
              <a:rPr lang="en-US" altLang="zh-TW" sz="2000" b="1"/>
              <a:t>)</a:t>
            </a:r>
            <a:endParaRPr lang="en-US" altLang="zh-TW" sz="2800"/>
          </a:p>
          <a:p>
            <a:pPr>
              <a:lnSpc>
                <a:spcPct val="90000"/>
              </a:lnSpc>
            </a:pPr>
            <a:r>
              <a:rPr lang="en-US" altLang="zh-TW" sz="2800"/>
              <a:t>Participants of studies </a:t>
            </a:r>
            <a:r>
              <a:rPr lang="en-US" altLang="zh-TW" sz="2000" b="1"/>
              <a:t>(</a:t>
            </a:r>
            <a:r>
              <a:rPr lang="en-US" altLang="zh-TW" sz="2000" b="1">
                <a:solidFill>
                  <a:srgbClr val="CC3300"/>
                </a:solidFill>
              </a:rPr>
              <a:t>minimize bias</a:t>
            </a:r>
            <a:r>
              <a:rPr lang="en-US" altLang="zh-TW" sz="2000" b="1"/>
              <a:t>)</a:t>
            </a:r>
            <a:endParaRPr lang="en-US" altLang="zh-TW" sz="2800"/>
          </a:p>
          <a:p>
            <a:pPr>
              <a:lnSpc>
                <a:spcPct val="90000"/>
              </a:lnSpc>
            </a:pPr>
            <a:r>
              <a:rPr lang="en-US" altLang="zh-TW" sz="2800"/>
              <a:t>Assessment of responses </a:t>
            </a:r>
            <a:r>
              <a:rPr lang="en-US" altLang="zh-TW" sz="2000" b="1"/>
              <a:t>(</a:t>
            </a:r>
            <a:r>
              <a:rPr lang="en-US" altLang="zh-TW" sz="2000" b="1">
                <a:solidFill>
                  <a:srgbClr val="CC3300"/>
                </a:solidFill>
              </a:rPr>
              <a:t>well-defined and reliable</a:t>
            </a:r>
            <a:r>
              <a:rPr lang="en-US" altLang="zh-TW" sz="2000" b="1"/>
              <a:t>)</a:t>
            </a:r>
          </a:p>
          <a:p>
            <a:pPr>
              <a:lnSpc>
                <a:spcPct val="90000"/>
              </a:lnSpc>
            </a:pPr>
            <a:r>
              <a:rPr lang="en-US" altLang="zh-TW" sz="2800"/>
              <a:t>Assessment of the effect </a:t>
            </a:r>
            <a:r>
              <a:rPr lang="en-US" altLang="zh-TW" sz="2000" b="1"/>
              <a:t>(</a:t>
            </a:r>
            <a:r>
              <a:rPr lang="en-US" altLang="zh-TW" sz="2000" b="1">
                <a:solidFill>
                  <a:srgbClr val="CC3300"/>
                </a:solidFill>
              </a:rPr>
              <a:t>accurate and reliable</a:t>
            </a:r>
            <a:r>
              <a:rPr lang="en-US" altLang="zh-TW" sz="2000" b="1"/>
              <a:t>)</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zh-TW"/>
              <a:t>Key Statistical Concepts</a:t>
            </a:r>
          </a:p>
        </p:txBody>
      </p:sp>
      <p:sp>
        <p:nvSpPr>
          <p:cNvPr id="132099" name="Rectangle 3"/>
          <p:cNvSpPr>
            <a:spLocks noGrp="1" noChangeArrowheads="1"/>
          </p:cNvSpPr>
          <p:nvPr>
            <p:ph type="body" idx="1"/>
          </p:nvPr>
        </p:nvSpPr>
        <p:spPr>
          <a:xfrm>
            <a:off x="1066800" y="1905000"/>
            <a:ext cx="7681913" cy="4114800"/>
          </a:xfrm>
        </p:spPr>
        <p:txBody>
          <a:bodyPr/>
          <a:lstStyle/>
          <a:p>
            <a:r>
              <a:rPr lang="en-US" altLang="zh-TW"/>
              <a:t>Bias and Variability</a:t>
            </a:r>
          </a:p>
          <a:p>
            <a:r>
              <a:rPr lang="en-US" altLang="zh-TW"/>
              <a:t>Hypothesis Testing</a:t>
            </a:r>
          </a:p>
          <a:p>
            <a:r>
              <a:rPr lang="en-US" altLang="zh-TW"/>
              <a:t>Type I Error and Power</a:t>
            </a:r>
          </a:p>
          <a:p>
            <a:r>
              <a:rPr lang="en-US" altLang="zh-TW"/>
              <a:t>Confounding and Interaction</a:t>
            </a:r>
          </a:p>
          <a:p>
            <a:r>
              <a:rPr lang="en-US" altLang="zh-TW"/>
              <a:t>Statistical Difference vs Clinical Difference</a:t>
            </a:r>
          </a:p>
          <a:p>
            <a:r>
              <a:rPr lang="en-US" altLang="zh-TW"/>
              <a:t>Sample Size</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p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250" y="765175"/>
            <a:ext cx="7200900" cy="5226050"/>
          </a:xfrm>
          <a:prstGeom prst="rect">
            <a:avLst/>
          </a:prstGeo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zh-TW"/>
              <a:t>Bias</a:t>
            </a:r>
          </a:p>
        </p:txBody>
      </p:sp>
      <p:sp>
        <p:nvSpPr>
          <p:cNvPr id="133123" name="Rectangle 3"/>
          <p:cNvSpPr>
            <a:spLocks noGrp="1" noChangeArrowheads="1"/>
          </p:cNvSpPr>
          <p:nvPr>
            <p:ph type="body" idx="1"/>
          </p:nvPr>
        </p:nvSpPr>
        <p:spPr/>
        <p:txBody>
          <a:bodyPr/>
          <a:lstStyle/>
          <a:p>
            <a:pPr>
              <a:lnSpc>
                <a:spcPct val="90000"/>
              </a:lnSpc>
            </a:pPr>
            <a:r>
              <a:rPr lang="en-US" altLang="zh-TW" sz="2800"/>
              <a:t>An inclination or preference that interferes with impartial judgment (Webster’s Dictionary, 1984)</a:t>
            </a:r>
          </a:p>
          <a:p>
            <a:pPr>
              <a:lnSpc>
                <a:spcPct val="90000"/>
              </a:lnSpc>
            </a:pPr>
            <a:r>
              <a:rPr lang="en-US" altLang="zh-TW" sz="2800"/>
              <a:t>A systematic error that enters a clinical trial and distorted the data obtained as opposed to a random error (Spilker, 1991)</a:t>
            </a:r>
          </a:p>
          <a:p>
            <a:pPr>
              <a:lnSpc>
                <a:spcPct val="90000"/>
              </a:lnSpc>
            </a:pPr>
            <a:r>
              <a:rPr lang="en-US" altLang="zh-TW" sz="2800"/>
              <a:t>It measures the </a:t>
            </a:r>
            <a:r>
              <a:rPr lang="en-US" altLang="zh-TW" sz="2800" b="1">
                <a:solidFill>
                  <a:srgbClr val="CC3300"/>
                </a:solidFill>
              </a:rPr>
              <a:t>closeness</a:t>
            </a:r>
            <a:r>
              <a:rPr lang="en-US" altLang="zh-TW" sz="2800"/>
              <a:t> of the test result to the  true value (e.g., population mean)</a:t>
            </a:r>
          </a:p>
          <a:p>
            <a:pPr>
              <a:lnSpc>
                <a:spcPct val="90000"/>
              </a:lnSpc>
            </a:pPr>
            <a:r>
              <a:rPr lang="en-US" altLang="zh-TW" sz="2800"/>
              <a:t>Accuracy</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zh-TW"/>
              <a:t>Variability</a:t>
            </a:r>
          </a:p>
        </p:txBody>
      </p:sp>
      <p:sp>
        <p:nvSpPr>
          <p:cNvPr id="136195" name="Rectangle 3"/>
          <p:cNvSpPr>
            <a:spLocks noGrp="1" noChangeArrowheads="1"/>
          </p:cNvSpPr>
          <p:nvPr>
            <p:ph type="body" idx="1"/>
          </p:nvPr>
        </p:nvSpPr>
        <p:spPr/>
        <p:txBody>
          <a:bodyPr/>
          <a:lstStyle/>
          <a:p>
            <a:r>
              <a:rPr lang="en-US" altLang="zh-TW"/>
              <a:t>A measure of precision or reliability that is referred to as the </a:t>
            </a:r>
            <a:r>
              <a:rPr lang="en-US" altLang="zh-TW" b="1">
                <a:solidFill>
                  <a:srgbClr val="FF0000"/>
                </a:solidFill>
              </a:rPr>
              <a:t>degree of closeness</a:t>
            </a:r>
            <a:r>
              <a:rPr lang="en-US" altLang="zh-TW"/>
              <a:t> of clinical results to the true value regarding the targeted patient population</a:t>
            </a:r>
          </a:p>
          <a:p>
            <a:r>
              <a:rPr lang="en-US" altLang="zh-TW"/>
              <a:t>The higher precision, the more likely the result can be reproduced</a:t>
            </a:r>
          </a:p>
          <a:p>
            <a:r>
              <a:rPr lang="en-US" altLang="zh-TW"/>
              <a:t>Precision</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611188" y="1628775"/>
            <a:ext cx="8086725" cy="4525963"/>
          </a:xfrm>
          <a:noFill/>
          <a:ln/>
        </p:spPr>
        <p:txBody>
          <a:bodyPr lIns="90488" tIns="44450" rIns="90488" bIns="44450"/>
          <a:lstStyle/>
          <a:p>
            <a:pPr>
              <a:buFontTx/>
              <a:buNone/>
            </a:pPr>
            <a:r>
              <a:rPr lang="en-US" altLang="zh-TW" sz="2000" b="1"/>
              <a:t>Less bias, small variability	    Large bias, small variability</a:t>
            </a:r>
            <a:endParaRPr lang="en-US" altLang="zh-TW" sz="2000"/>
          </a:p>
          <a:p>
            <a:pPr>
              <a:buFontTx/>
              <a:buNone/>
            </a:pPr>
            <a:endParaRPr lang="en-US" altLang="zh-TW" sz="2000"/>
          </a:p>
          <a:p>
            <a:pPr>
              <a:buFontTx/>
              <a:buNone/>
            </a:pPr>
            <a:endParaRPr lang="en-US" altLang="zh-TW" sz="2000"/>
          </a:p>
          <a:p>
            <a:pPr>
              <a:buFontTx/>
              <a:buNone/>
            </a:pPr>
            <a:r>
              <a:rPr lang="en-US" altLang="zh-TW" sz="2000"/>
              <a:t> </a:t>
            </a:r>
          </a:p>
          <a:p>
            <a:pPr>
              <a:buFontTx/>
              <a:buNone/>
            </a:pPr>
            <a:endParaRPr lang="en-US" altLang="zh-TW" sz="2000"/>
          </a:p>
          <a:p>
            <a:pPr>
              <a:buFontTx/>
              <a:buNone/>
            </a:pPr>
            <a:endParaRPr lang="en-US" altLang="zh-TW" sz="2000"/>
          </a:p>
          <a:p>
            <a:pPr>
              <a:buFontTx/>
              <a:buNone/>
            </a:pPr>
            <a:r>
              <a:rPr lang="en-US" altLang="zh-TW" sz="2000" b="1"/>
              <a:t>Less bias, large variability	     Large bias, large variability</a:t>
            </a:r>
            <a:endParaRPr lang="en-US" altLang="zh-TW" sz="2000"/>
          </a:p>
          <a:p>
            <a:pPr>
              <a:buFontTx/>
              <a:buNone/>
            </a:pPr>
            <a:endParaRPr lang="en-US" altLang="zh-TW" sz="2000"/>
          </a:p>
          <a:p>
            <a:pPr>
              <a:buFontTx/>
              <a:buNone/>
            </a:pPr>
            <a:endParaRPr lang="en-US" altLang="zh-TW" sz="2000"/>
          </a:p>
        </p:txBody>
      </p:sp>
      <p:sp>
        <p:nvSpPr>
          <p:cNvPr id="139268" name="Oval 4"/>
          <p:cNvSpPr>
            <a:spLocks noChangeArrowheads="1"/>
          </p:cNvSpPr>
          <p:nvPr/>
        </p:nvSpPr>
        <p:spPr bwMode="auto">
          <a:xfrm>
            <a:off x="1482725" y="2286000"/>
            <a:ext cx="1295400" cy="1295400"/>
          </a:xfrm>
          <a:prstGeom prst="ellipse">
            <a:avLst/>
          </a:prstGeom>
          <a:noFill/>
          <a:ln w="19050">
            <a:solidFill>
              <a:srgbClr val="008000"/>
            </a:solidFill>
            <a:round/>
            <a:headEnd/>
            <a:tailEnd/>
          </a:ln>
          <a:effectLst/>
        </p:spPr>
        <p:txBody>
          <a:bodyPr wrap="none" anchor="ctr"/>
          <a:lstStyle/>
          <a:p>
            <a:endParaRPr lang="zh-TW" altLang="en-US"/>
          </a:p>
        </p:txBody>
      </p:sp>
      <p:sp>
        <p:nvSpPr>
          <p:cNvPr id="139269" name="Oval 5"/>
          <p:cNvSpPr>
            <a:spLocks noChangeArrowheads="1"/>
          </p:cNvSpPr>
          <p:nvPr/>
        </p:nvSpPr>
        <p:spPr bwMode="auto">
          <a:xfrm>
            <a:off x="2057400" y="2490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0" name="Oval 6"/>
          <p:cNvSpPr>
            <a:spLocks noChangeArrowheads="1"/>
          </p:cNvSpPr>
          <p:nvPr/>
        </p:nvSpPr>
        <p:spPr bwMode="auto">
          <a:xfrm>
            <a:off x="2057400" y="2871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1" name="Oval 7"/>
          <p:cNvSpPr>
            <a:spLocks noChangeArrowheads="1"/>
          </p:cNvSpPr>
          <p:nvPr/>
        </p:nvSpPr>
        <p:spPr bwMode="auto">
          <a:xfrm>
            <a:off x="2057400" y="3252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2" name="Oval 8"/>
          <p:cNvSpPr>
            <a:spLocks noChangeArrowheads="1"/>
          </p:cNvSpPr>
          <p:nvPr/>
        </p:nvSpPr>
        <p:spPr bwMode="auto">
          <a:xfrm>
            <a:off x="2516188" y="2871788"/>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3" name="Oval 9"/>
          <p:cNvSpPr>
            <a:spLocks noChangeArrowheads="1"/>
          </p:cNvSpPr>
          <p:nvPr/>
        </p:nvSpPr>
        <p:spPr bwMode="auto">
          <a:xfrm>
            <a:off x="1600200" y="2871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4" name="Oval 10"/>
          <p:cNvSpPr>
            <a:spLocks noChangeArrowheads="1"/>
          </p:cNvSpPr>
          <p:nvPr/>
        </p:nvSpPr>
        <p:spPr bwMode="auto">
          <a:xfrm>
            <a:off x="4876800" y="2286000"/>
            <a:ext cx="1295400" cy="1295400"/>
          </a:xfrm>
          <a:prstGeom prst="ellipse">
            <a:avLst/>
          </a:prstGeom>
          <a:noFill/>
          <a:ln w="19050">
            <a:solidFill>
              <a:srgbClr val="008000"/>
            </a:solidFill>
            <a:round/>
            <a:headEnd/>
            <a:tailEnd/>
          </a:ln>
          <a:effectLst/>
        </p:spPr>
        <p:txBody>
          <a:bodyPr wrap="none" anchor="ctr"/>
          <a:lstStyle/>
          <a:p>
            <a:endParaRPr lang="zh-TW" altLang="en-US"/>
          </a:p>
        </p:txBody>
      </p:sp>
      <p:sp>
        <p:nvSpPr>
          <p:cNvPr id="139275" name="Oval 11"/>
          <p:cNvSpPr>
            <a:spLocks noChangeArrowheads="1"/>
          </p:cNvSpPr>
          <p:nvPr/>
        </p:nvSpPr>
        <p:spPr bwMode="auto">
          <a:xfrm>
            <a:off x="7204075" y="2490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6" name="Oval 12"/>
          <p:cNvSpPr>
            <a:spLocks noChangeArrowheads="1"/>
          </p:cNvSpPr>
          <p:nvPr/>
        </p:nvSpPr>
        <p:spPr bwMode="auto">
          <a:xfrm>
            <a:off x="7204075" y="2871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7" name="Oval 13"/>
          <p:cNvSpPr>
            <a:spLocks noChangeArrowheads="1"/>
          </p:cNvSpPr>
          <p:nvPr/>
        </p:nvSpPr>
        <p:spPr bwMode="auto">
          <a:xfrm>
            <a:off x="7235825" y="328453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8" name="Oval 14"/>
          <p:cNvSpPr>
            <a:spLocks noChangeArrowheads="1"/>
          </p:cNvSpPr>
          <p:nvPr/>
        </p:nvSpPr>
        <p:spPr bwMode="auto">
          <a:xfrm>
            <a:off x="7662863" y="2871788"/>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79" name="Oval 15"/>
          <p:cNvSpPr>
            <a:spLocks noChangeArrowheads="1"/>
          </p:cNvSpPr>
          <p:nvPr/>
        </p:nvSpPr>
        <p:spPr bwMode="auto">
          <a:xfrm>
            <a:off x="6746875" y="28717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0" name="Oval 16"/>
          <p:cNvSpPr>
            <a:spLocks noChangeArrowheads="1"/>
          </p:cNvSpPr>
          <p:nvPr/>
        </p:nvSpPr>
        <p:spPr bwMode="auto">
          <a:xfrm>
            <a:off x="1517650" y="4495800"/>
            <a:ext cx="1295400" cy="1295400"/>
          </a:xfrm>
          <a:prstGeom prst="ellipse">
            <a:avLst/>
          </a:prstGeom>
          <a:noFill/>
          <a:ln w="19050">
            <a:solidFill>
              <a:srgbClr val="008000"/>
            </a:solidFill>
            <a:round/>
            <a:headEnd/>
            <a:tailEnd/>
          </a:ln>
          <a:effectLst/>
        </p:spPr>
        <p:txBody>
          <a:bodyPr wrap="none" anchor="ctr"/>
          <a:lstStyle/>
          <a:p>
            <a:endParaRPr lang="zh-TW" altLang="en-US"/>
          </a:p>
        </p:txBody>
      </p:sp>
      <p:sp>
        <p:nvSpPr>
          <p:cNvPr id="139281" name="Oval 17"/>
          <p:cNvSpPr>
            <a:spLocks noChangeArrowheads="1"/>
          </p:cNvSpPr>
          <p:nvPr/>
        </p:nvSpPr>
        <p:spPr bwMode="auto">
          <a:xfrm>
            <a:off x="2092325" y="4191000"/>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2" name="Oval 18"/>
          <p:cNvSpPr>
            <a:spLocks noChangeArrowheads="1"/>
          </p:cNvSpPr>
          <p:nvPr/>
        </p:nvSpPr>
        <p:spPr bwMode="auto">
          <a:xfrm>
            <a:off x="2092325" y="50815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3" name="Oval 19"/>
          <p:cNvSpPr>
            <a:spLocks noChangeArrowheads="1"/>
          </p:cNvSpPr>
          <p:nvPr/>
        </p:nvSpPr>
        <p:spPr bwMode="auto">
          <a:xfrm>
            <a:off x="2092325" y="5943600"/>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4" name="Oval 20"/>
          <p:cNvSpPr>
            <a:spLocks noChangeArrowheads="1"/>
          </p:cNvSpPr>
          <p:nvPr/>
        </p:nvSpPr>
        <p:spPr bwMode="auto">
          <a:xfrm>
            <a:off x="2973388" y="5081588"/>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5" name="Oval 21"/>
          <p:cNvSpPr>
            <a:spLocks noChangeArrowheads="1"/>
          </p:cNvSpPr>
          <p:nvPr/>
        </p:nvSpPr>
        <p:spPr bwMode="auto">
          <a:xfrm>
            <a:off x="1143000" y="50815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6" name="Oval 22"/>
          <p:cNvSpPr>
            <a:spLocks noChangeArrowheads="1"/>
          </p:cNvSpPr>
          <p:nvPr/>
        </p:nvSpPr>
        <p:spPr bwMode="auto">
          <a:xfrm>
            <a:off x="4911725" y="4495800"/>
            <a:ext cx="1295400" cy="1295400"/>
          </a:xfrm>
          <a:prstGeom prst="ellipse">
            <a:avLst/>
          </a:prstGeom>
          <a:noFill/>
          <a:ln w="19050">
            <a:solidFill>
              <a:srgbClr val="008000"/>
            </a:solidFill>
            <a:round/>
            <a:headEnd/>
            <a:tailEnd/>
          </a:ln>
          <a:effectLst/>
        </p:spPr>
        <p:txBody>
          <a:bodyPr wrap="none" anchor="ctr"/>
          <a:lstStyle/>
          <a:p>
            <a:endParaRPr lang="zh-TW" altLang="en-US"/>
          </a:p>
        </p:txBody>
      </p:sp>
      <p:sp>
        <p:nvSpPr>
          <p:cNvPr id="139287" name="Oval 23"/>
          <p:cNvSpPr>
            <a:spLocks noChangeArrowheads="1"/>
          </p:cNvSpPr>
          <p:nvPr/>
        </p:nvSpPr>
        <p:spPr bwMode="auto">
          <a:xfrm>
            <a:off x="6659563" y="4149725"/>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8" name="Oval 24"/>
          <p:cNvSpPr>
            <a:spLocks noChangeArrowheads="1"/>
          </p:cNvSpPr>
          <p:nvPr/>
        </p:nvSpPr>
        <p:spPr bwMode="auto">
          <a:xfrm>
            <a:off x="6656388" y="5043488"/>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89" name="Oval 25"/>
          <p:cNvSpPr>
            <a:spLocks noChangeArrowheads="1"/>
          </p:cNvSpPr>
          <p:nvPr/>
        </p:nvSpPr>
        <p:spPr bwMode="auto">
          <a:xfrm>
            <a:off x="6659563" y="5902325"/>
            <a:ext cx="150812"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90" name="Oval 26"/>
          <p:cNvSpPr>
            <a:spLocks noChangeArrowheads="1"/>
          </p:cNvSpPr>
          <p:nvPr/>
        </p:nvSpPr>
        <p:spPr bwMode="auto">
          <a:xfrm>
            <a:off x="7651750" y="5040313"/>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91" name="Oval 27"/>
          <p:cNvSpPr>
            <a:spLocks noChangeArrowheads="1"/>
          </p:cNvSpPr>
          <p:nvPr/>
        </p:nvSpPr>
        <p:spPr bwMode="auto">
          <a:xfrm>
            <a:off x="5721350" y="5043488"/>
            <a:ext cx="150813" cy="152400"/>
          </a:xfrm>
          <a:prstGeom prst="ellipse">
            <a:avLst/>
          </a:prstGeom>
          <a:solidFill>
            <a:srgbClr val="CC3300"/>
          </a:solidFill>
          <a:ln w="12700">
            <a:solidFill>
              <a:srgbClr val="FFFF00"/>
            </a:solidFill>
            <a:round/>
            <a:headEnd/>
            <a:tailEnd/>
          </a:ln>
          <a:effectLst/>
        </p:spPr>
        <p:txBody>
          <a:bodyPr wrap="none" anchor="ctr"/>
          <a:lstStyle/>
          <a:p>
            <a:endParaRPr lang="zh-TW" altLang="en-US"/>
          </a:p>
        </p:txBody>
      </p:sp>
      <p:sp>
        <p:nvSpPr>
          <p:cNvPr id="139293" name="Rectangle 29"/>
          <p:cNvSpPr>
            <a:spLocks noGrp="1" noChangeArrowheads="1"/>
          </p:cNvSpPr>
          <p:nvPr>
            <p:ph type="title"/>
          </p:nvPr>
        </p:nvSpPr>
        <p:spPr>
          <a:xfrm>
            <a:off x="1116013" y="333375"/>
            <a:ext cx="7162800" cy="1143000"/>
          </a:xfrm>
          <a:noFill/>
          <a:ln/>
        </p:spPr>
        <p:txBody>
          <a:bodyPr/>
          <a:lstStyle/>
          <a:p>
            <a:r>
              <a:rPr lang="en-US" altLang="zh-TW"/>
              <a:t>Bias and Variability</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zh-TW"/>
              <a:t>Bias and Variability</a:t>
            </a:r>
          </a:p>
        </p:txBody>
      </p:sp>
      <p:sp>
        <p:nvSpPr>
          <p:cNvPr id="138248" name="Rectangle 8"/>
          <p:cNvSpPr>
            <a:spLocks noGrp="1" noChangeArrowheads="1"/>
          </p:cNvSpPr>
          <p:nvPr>
            <p:ph type="body" idx="1"/>
          </p:nvPr>
        </p:nvSpPr>
        <p:spPr>
          <a:noFill/>
          <a:ln/>
        </p:spPr>
        <p:txBody>
          <a:bodyPr/>
          <a:lstStyle/>
          <a:p>
            <a:r>
              <a:rPr lang="en-US" altLang="zh-TW"/>
              <a:t>It is not possible to avoid bias and variability in real world.</a:t>
            </a:r>
          </a:p>
          <a:p>
            <a:r>
              <a:rPr lang="en-US" altLang="zh-TW"/>
              <a:t>It is important to </a:t>
            </a:r>
          </a:p>
          <a:p>
            <a:pPr lvl="1"/>
            <a:r>
              <a:rPr lang="en-US" altLang="zh-TW">
                <a:solidFill>
                  <a:srgbClr val="CC3300"/>
                </a:solidFill>
              </a:rPr>
              <a:t>identify</a:t>
            </a:r>
            <a:r>
              <a:rPr lang="en-US" altLang="zh-TW"/>
              <a:t>, </a:t>
            </a:r>
          </a:p>
          <a:p>
            <a:pPr lvl="1"/>
            <a:r>
              <a:rPr lang="en-US" altLang="zh-TW">
                <a:solidFill>
                  <a:srgbClr val="CC3300"/>
                </a:solidFill>
              </a:rPr>
              <a:t>eliminate</a:t>
            </a:r>
            <a:r>
              <a:rPr lang="en-US" altLang="zh-TW"/>
              <a:t>, and </a:t>
            </a:r>
          </a:p>
          <a:p>
            <a:pPr lvl="1"/>
            <a:r>
              <a:rPr lang="en-US" altLang="zh-TW">
                <a:solidFill>
                  <a:srgbClr val="CC3300"/>
                </a:solidFill>
              </a:rPr>
              <a:t>control </a:t>
            </a:r>
            <a:endParaRPr lang="en-US" altLang="zh-TW"/>
          </a:p>
          <a:p>
            <a:pPr>
              <a:buFontTx/>
              <a:buNone/>
            </a:pPr>
            <a:r>
              <a:rPr lang="en-US" altLang="zh-TW"/>
              <a:t>	the bias/variability to an acceptable limit.</a:t>
            </a:r>
            <a:r>
              <a:rPr lang="en-US" altLang="zh-TW" sz="2800"/>
              <a:t> </a:t>
            </a:r>
            <a:endParaRPr lang="en-US" altLang="zh-TW"/>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zh-TW" sz="4000"/>
              <a:t>Step on Performing Hypotheses Testing</a:t>
            </a:r>
          </a:p>
        </p:txBody>
      </p:sp>
      <p:sp>
        <p:nvSpPr>
          <p:cNvPr id="156675" name="Rectangle 3"/>
          <p:cNvSpPr>
            <a:spLocks noGrp="1" noChangeArrowheads="1"/>
          </p:cNvSpPr>
          <p:nvPr>
            <p:ph type="body" idx="1"/>
          </p:nvPr>
        </p:nvSpPr>
        <p:spPr/>
        <p:txBody>
          <a:bodyPr/>
          <a:lstStyle/>
          <a:p>
            <a:pPr>
              <a:lnSpc>
                <a:spcPct val="90000"/>
              </a:lnSpc>
            </a:pPr>
            <a:r>
              <a:rPr lang="en-US" altLang="zh-TW" sz="2400"/>
              <a:t>Choose the null hypothesis that is to be questioned.</a:t>
            </a:r>
          </a:p>
          <a:p>
            <a:pPr>
              <a:lnSpc>
                <a:spcPct val="90000"/>
              </a:lnSpc>
            </a:pPr>
            <a:r>
              <a:rPr lang="en-US" altLang="zh-TW" sz="2400"/>
              <a:t>Choose an alternative hypothesis that is of particular interest to the investigators.</a:t>
            </a:r>
          </a:p>
          <a:p>
            <a:pPr>
              <a:lnSpc>
                <a:spcPct val="90000"/>
              </a:lnSpc>
            </a:pPr>
            <a:r>
              <a:rPr lang="en-US" altLang="zh-TW" sz="2400"/>
              <a:t>Select a test statistic, and define the rejection region (or a rule) for decision making about when to reject the null hypothesis and when not to reject it.</a:t>
            </a:r>
          </a:p>
          <a:p>
            <a:pPr>
              <a:lnSpc>
                <a:spcPct val="90000"/>
              </a:lnSpc>
            </a:pPr>
            <a:r>
              <a:rPr lang="en-US" altLang="zh-TW" sz="2400"/>
              <a:t>Draw a random sample by conducting a clinical trial.</a:t>
            </a:r>
          </a:p>
          <a:p>
            <a:pPr>
              <a:lnSpc>
                <a:spcPct val="90000"/>
              </a:lnSpc>
            </a:pPr>
            <a:r>
              <a:rPr lang="en-US" altLang="zh-TW" sz="2400"/>
              <a:t>Calculate the test statistic and its corresponding p-value.</a:t>
            </a:r>
          </a:p>
          <a:p>
            <a:pPr>
              <a:lnSpc>
                <a:spcPct val="90000"/>
              </a:lnSpc>
            </a:pPr>
            <a:r>
              <a:rPr lang="en-US" altLang="zh-TW" sz="2400"/>
              <a:t>Make conclusion according to the predetermined rule.</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Text Box 4"/>
          <p:cNvSpPr txBox="1">
            <a:spLocks noChangeArrowheads="1"/>
          </p:cNvSpPr>
          <p:nvPr/>
        </p:nvSpPr>
        <p:spPr bwMode="auto">
          <a:xfrm>
            <a:off x="2555875" y="404813"/>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發現新化學物質</a:t>
            </a:r>
            <a:endParaRPr lang="zh-TW" altLang="en-US" sz="2000" b="1" i="1">
              <a:ea typeface="標楷體" pitchFamily="65" charset="-120"/>
            </a:endParaRPr>
          </a:p>
        </p:txBody>
      </p:sp>
      <p:sp>
        <p:nvSpPr>
          <p:cNvPr id="72709" name="Text Box 5"/>
          <p:cNvSpPr txBox="1">
            <a:spLocks noChangeArrowheads="1"/>
          </p:cNvSpPr>
          <p:nvPr/>
        </p:nvSpPr>
        <p:spPr bwMode="auto">
          <a:xfrm>
            <a:off x="2555875" y="1065213"/>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物理化學性狀的研究</a:t>
            </a:r>
            <a:endParaRPr lang="zh-TW" altLang="en-US" sz="2000" b="1" i="1">
              <a:ea typeface="標楷體" pitchFamily="65" charset="-120"/>
            </a:endParaRPr>
          </a:p>
        </p:txBody>
      </p:sp>
      <p:sp>
        <p:nvSpPr>
          <p:cNvPr id="72710" name="Text Box 6"/>
          <p:cNvSpPr txBox="1">
            <a:spLocks noChangeArrowheads="1"/>
          </p:cNvSpPr>
          <p:nvPr/>
        </p:nvSpPr>
        <p:spPr bwMode="auto">
          <a:xfrm>
            <a:off x="2555875" y="1674813"/>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毒性試驗與安全性試驗</a:t>
            </a:r>
            <a:endParaRPr lang="zh-TW" altLang="en-US" sz="2000" b="1" i="1">
              <a:ea typeface="標楷體" pitchFamily="65" charset="-120"/>
            </a:endParaRPr>
          </a:p>
        </p:txBody>
      </p:sp>
      <p:sp>
        <p:nvSpPr>
          <p:cNvPr id="72711" name="Text Box 7"/>
          <p:cNvSpPr txBox="1">
            <a:spLocks noChangeArrowheads="1"/>
          </p:cNvSpPr>
          <p:nvPr/>
        </p:nvSpPr>
        <p:spPr bwMode="auto">
          <a:xfrm>
            <a:off x="2555875" y="2284413"/>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藥理試驗</a:t>
            </a:r>
            <a:endParaRPr lang="zh-TW" altLang="en-US" sz="2000" b="1" i="1">
              <a:ea typeface="標楷體" pitchFamily="65" charset="-120"/>
            </a:endParaRPr>
          </a:p>
        </p:txBody>
      </p:sp>
      <p:sp>
        <p:nvSpPr>
          <p:cNvPr id="72712" name="Text Box 8"/>
          <p:cNvSpPr txBox="1">
            <a:spLocks noChangeArrowheads="1"/>
          </p:cNvSpPr>
          <p:nvPr/>
        </p:nvSpPr>
        <p:spPr bwMode="auto">
          <a:xfrm>
            <a:off x="2555875" y="3030538"/>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第   一   階   段      </a:t>
            </a:r>
            <a:r>
              <a:rPr lang="en-US" altLang="zh-TW" sz="2000" b="1">
                <a:ea typeface="標楷體" pitchFamily="65" charset="-120"/>
              </a:rPr>
              <a:t>(Phase I)</a:t>
            </a:r>
            <a:endParaRPr lang="en-US" altLang="zh-TW" sz="2000" b="1" i="1">
              <a:ea typeface="標楷體" pitchFamily="65" charset="-120"/>
            </a:endParaRPr>
          </a:p>
        </p:txBody>
      </p:sp>
      <p:sp>
        <p:nvSpPr>
          <p:cNvPr id="72713" name="Text Box 9"/>
          <p:cNvSpPr txBox="1">
            <a:spLocks noChangeArrowheads="1"/>
          </p:cNvSpPr>
          <p:nvPr/>
        </p:nvSpPr>
        <p:spPr bwMode="auto">
          <a:xfrm>
            <a:off x="2555875" y="3640138"/>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第   二   階   段      </a:t>
            </a:r>
            <a:r>
              <a:rPr lang="en-US" altLang="zh-TW" sz="2000" b="1">
                <a:ea typeface="標楷體" pitchFamily="65" charset="-120"/>
              </a:rPr>
              <a:t>(Phase II)</a:t>
            </a:r>
            <a:endParaRPr lang="en-US" altLang="zh-TW" sz="2000" b="1" i="1">
              <a:ea typeface="標楷體" pitchFamily="65" charset="-120"/>
            </a:endParaRPr>
          </a:p>
        </p:txBody>
      </p:sp>
      <p:sp>
        <p:nvSpPr>
          <p:cNvPr id="72714" name="Text Box 10"/>
          <p:cNvSpPr txBox="1">
            <a:spLocks noChangeArrowheads="1"/>
          </p:cNvSpPr>
          <p:nvPr/>
        </p:nvSpPr>
        <p:spPr bwMode="auto">
          <a:xfrm>
            <a:off x="2555875" y="4254500"/>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第   三   階   段     </a:t>
            </a:r>
            <a:r>
              <a:rPr lang="en-US" altLang="zh-TW" sz="2000" b="1">
                <a:ea typeface="標楷體" pitchFamily="65" charset="-120"/>
              </a:rPr>
              <a:t>(Phase III)</a:t>
            </a:r>
            <a:endParaRPr lang="en-US" altLang="zh-TW" sz="2000" b="1" i="1">
              <a:ea typeface="標楷體" pitchFamily="65" charset="-120"/>
            </a:endParaRPr>
          </a:p>
        </p:txBody>
      </p:sp>
      <p:sp>
        <p:nvSpPr>
          <p:cNvPr id="72715" name="Text Box 11"/>
          <p:cNvSpPr txBox="1">
            <a:spLocks noChangeArrowheads="1"/>
          </p:cNvSpPr>
          <p:nvPr/>
        </p:nvSpPr>
        <p:spPr bwMode="auto">
          <a:xfrm>
            <a:off x="2555875" y="5027613"/>
            <a:ext cx="3352800" cy="406400"/>
          </a:xfrm>
          <a:prstGeom prst="rect">
            <a:avLst/>
          </a:prstGeom>
          <a:noFill/>
          <a:ln w="9525">
            <a:solidFill>
              <a:schemeClr val="tx1"/>
            </a:solidFill>
            <a:miter lim="800000"/>
            <a:headEnd/>
            <a:tailEnd/>
          </a:ln>
          <a:effectLst/>
        </p:spPr>
        <p:txBody>
          <a:bodyPr anchor="ctr">
            <a:spAutoFit/>
          </a:bodyPr>
          <a:lstStyle/>
          <a:p>
            <a:pPr algn="dist">
              <a:spcBef>
                <a:spcPct val="50000"/>
              </a:spcBef>
            </a:pPr>
            <a:r>
              <a:rPr lang="zh-TW" altLang="en-US" sz="2000" b="1">
                <a:ea typeface="標楷體" pitchFamily="65" charset="-120"/>
              </a:rPr>
              <a:t>新藥審查</a:t>
            </a:r>
            <a:endParaRPr lang="zh-TW" altLang="en-US" sz="2000" b="1" i="1">
              <a:ea typeface="標楷體" pitchFamily="65" charset="-120"/>
            </a:endParaRPr>
          </a:p>
        </p:txBody>
      </p:sp>
      <p:sp>
        <p:nvSpPr>
          <p:cNvPr id="72716" name="Text Box 12"/>
          <p:cNvSpPr txBox="1">
            <a:spLocks noChangeArrowheads="1"/>
          </p:cNvSpPr>
          <p:nvPr/>
        </p:nvSpPr>
        <p:spPr bwMode="auto">
          <a:xfrm>
            <a:off x="2555875" y="5621338"/>
            <a:ext cx="3352800" cy="727075"/>
          </a:xfrm>
          <a:prstGeom prst="rect">
            <a:avLst/>
          </a:prstGeom>
          <a:noFill/>
          <a:ln w="9525">
            <a:solidFill>
              <a:schemeClr val="tx1"/>
            </a:solidFill>
            <a:miter lim="800000"/>
            <a:headEnd/>
            <a:tailEnd/>
          </a:ln>
          <a:effectLst/>
        </p:spPr>
        <p:txBody>
          <a:bodyPr anchor="ctr">
            <a:spAutoFit/>
          </a:bodyPr>
          <a:lstStyle/>
          <a:p>
            <a:pPr algn="dist">
              <a:spcBef>
                <a:spcPct val="5000"/>
              </a:spcBef>
            </a:pPr>
            <a:r>
              <a:rPr lang="zh-TW" altLang="en-US" sz="2000" b="1">
                <a:ea typeface="標楷體" pitchFamily="65" charset="-120"/>
              </a:rPr>
              <a:t>第   四   階   段      </a:t>
            </a:r>
            <a:r>
              <a:rPr lang="en-US" altLang="zh-TW" sz="2000" b="1">
                <a:ea typeface="標楷體" pitchFamily="65" charset="-120"/>
              </a:rPr>
              <a:t>(Phase IV)</a:t>
            </a:r>
          </a:p>
          <a:p>
            <a:pPr algn="dist">
              <a:spcBef>
                <a:spcPct val="5000"/>
              </a:spcBef>
            </a:pPr>
            <a:r>
              <a:rPr lang="en-US" altLang="zh-TW" sz="2000" b="1">
                <a:ea typeface="標楷體" pitchFamily="65" charset="-120"/>
              </a:rPr>
              <a:t>(</a:t>
            </a:r>
            <a:r>
              <a:rPr lang="zh-TW" altLang="en-US" sz="2000" b="1">
                <a:ea typeface="標楷體" pitchFamily="65" charset="-120"/>
              </a:rPr>
              <a:t>新藥監視期</a:t>
            </a:r>
            <a:endParaRPr lang="zh-TW" altLang="en-US" sz="2000" b="1" i="1">
              <a:ea typeface="標楷體" pitchFamily="65" charset="-120"/>
            </a:endParaRPr>
          </a:p>
        </p:txBody>
      </p:sp>
      <p:sp>
        <p:nvSpPr>
          <p:cNvPr id="72717" name="Line 13"/>
          <p:cNvSpPr>
            <a:spLocks noChangeShapeType="1"/>
          </p:cNvSpPr>
          <p:nvPr/>
        </p:nvSpPr>
        <p:spPr bwMode="auto">
          <a:xfrm>
            <a:off x="6137275" y="404813"/>
            <a:ext cx="2362200" cy="0"/>
          </a:xfrm>
          <a:prstGeom prst="line">
            <a:avLst/>
          </a:prstGeom>
          <a:noFill/>
          <a:ln w="19050">
            <a:solidFill>
              <a:schemeClr val="tx1"/>
            </a:solidFill>
            <a:round/>
            <a:headEnd/>
            <a:tailEnd/>
          </a:ln>
          <a:effectLst/>
        </p:spPr>
        <p:txBody>
          <a:bodyPr wrap="none" anchor="ctr"/>
          <a:lstStyle/>
          <a:p>
            <a:endParaRPr lang="zh-TW" altLang="en-US"/>
          </a:p>
        </p:txBody>
      </p:sp>
      <p:sp>
        <p:nvSpPr>
          <p:cNvPr id="72718" name="Line 14"/>
          <p:cNvSpPr>
            <a:spLocks noChangeShapeType="1"/>
          </p:cNvSpPr>
          <p:nvPr/>
        </p:nvSpPr>
        <p:spPr bwMode="auto">
          <a:xfrm>
            <a:off x="4156075" y="822325"/>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19" name="Line 15"/>
          <p:cNvSpPr>
            <a:spLocks noChangeShapeType="1"/>
          </p:cNvSpPr>
          <p:nvPr/>
        </p:nvSpPr>
        <p:spPr bwMode="auto">
          <a:xfrm>
            <a:off x="4156075" y="1471613"/>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0" name="Line 16"/>
          <p:cNvSpPr>
            <a:spLocks noChangeShapeType="1"/>
          </p:cNvSpPr>
          <p:nvPr/>
        </p:nvSpPr>
        <p:spPr bwMode="auto">
          <a:xfrm>
            <a:off x="4156075" y="2081213"/>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1" name="Line 17"/>
          <p:cNvSpPr>
            <a:spLocks noChangeShapeType="1"/>
          </p:cNvSpPr>
          <p:nvPr/>
        </p:nvSpPr>
        <p:spPr bwMode="auto">
          <a:xfrm>
            <a:off x="4156075" y="2690813"/>
            <a:ext cx="0" cy="37465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2" name="Line 18"/>
          <p:cNvSpPr>
            <a:spLocks noChangeShapeType="1"/>
          </p:cNvSpPr>
          <p:nvPr/>
        </p:nvSpPr>
        <p:spPr bwMode="auto">
          <a:xfrm>
            <a:off x="4156075" y="3452813"/>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3" name="Line 19"/>
          <p:cNvSpPr>
            <a:spLocks noChangeShapeType="1"/>
          </p:cNvSpPr>
          <p:nvPr/>
        </p:nvSpPr>
        <p:spPr bwMode="auto">
          <a:xfrm>
            <a:off x="4156075" y="4062413"/>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4" name="Line 20"/>
          <p:cNvSpPr>
            <a:spLocks noChangeShapeType="1"/>
          </p:cNvSpPr>
          <p:nvPr/>
        </p:nvSpPr>
        <p:spPr bwMode="auto">
          <a:xfrm>
            <a:off x="4156075" y="5434013"/>
            <a:ext cx="0" cy="22860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5" name="Line 21"/>
          <p:cNvSpPr>
            <a:spLocks noChangeShapeType="1"/>
          </p:cNvSpPr>
          <p:nvPr/>
        </p:nvSpPr>
        <p:spPr bwMode="auto">
          <a:xfrm>
            <a:off x="4156075" y="4678363"/>
            <a:ext cx="0" cy="374650"/>
          </a:xfrm>
          <a:prstGeom prst="line">
            <a:avLst/>
          </a:prstGeom>
          <a:noFill/>
          <a:ln w="28575">
            <a:solidFill>
              <a:schemeClr val="tx1"/>
            </a:solidFill>
            <a:round/>
            <a:headEnd/>
            <a:tailEnd type="triangle" w="med" len="med"/>
          </a:ln>
          <a:effectLst/>
        </p:spPr>
        <p:txBody>
          <a:bodyPr wrap="none" anchor="ctr"/>
          <a:lstStyle/>
          <a:p>
            <a:endParaRPr lang="zh-TW" altLang="en-US"/>
          </a:p>
        </p:txBody>
      </p:sp>
      <p:sp>
        <p:nvSpPr>
          <p:cNvPr id="72726" name="Line 22"/>
          <p:cNvSpPr>
            <a:spLocks noChangeShapeType="1"/>
          </p:cNvSpPr>
          <p:nvPr/>
        </p:nvSpPr>
        <p:spPr bwMode="auto">
          <a:xfrm>
            <a:off x="1870075" y="2843213"/>
            <a:ext cx="6629400" cy="0"/>
          </a:xfrm>
          <a:prstGeom prst="line">
            <a:avLst/>
          </a:prstGeom>
          <a:noFill/>
          <a:ln w="9525">
            <a:solidFill>
              <a:schemeClr val="tx1"/>
            </a:solidFill>
            <a:round/>
            <a:headEnd/>
            <a:tailEnd/>
          </a:ln>
          <a:effectLst/>
        </p:spPr>
        <p:txBody>
          <a:bodyPr wrap="none" anchor="ctr"/>
          <a:lstStyle/>
          <a:p>
            <a:endParaRPr lang="zh-TW" altLang="en-US"/>
          </a:p>
        </p:txBody>
      </p:sp>
      <p:sp>
        <p:nvSpPr>
          <p:cNvPr id="72727" name="Line 23"/>
          <p:cNvSpPr>
            <a:spLocks noChangeShapeType="1"/>
          </p:cNvSpPr>
          <p:nvPr/>
        </p:nvSpPr>
        <p:spPr bwMode="auto">
          <a:xfrm>
            <a:off x="1870075" y="4824413"/>
            <a:ext cx="6629400" cy="0"/>
          </a:xfrm>
          <a:prstGeom prst="line">
            <a:avLst/>
          </a:prstGeom>
          <a:noFill/>
          <a:ln w="9525">
            <a:solidFill>
              <a:schemeClr val="tx1"/>
            </a:solidFill>
            <a:round/>
            <a:headEnd/>
            <a:tailEnd/>
          </a:ln>
          <a:effectLst/>
        </p:spPr>
        <p:txBody>
          <a:bodyPr wrap="none" anchor="ctr"/>
          <a:lstStyle/>
          <a:p>
            <a:endParaRPr lang="zh-TW" altLang="en-US"/>
          </a:p>
        </p:txBody>
      </p:sp>
      <p:sp>
        <p:nvSpPr>
          <p:cNvPr id="72728" name="Line 24"/>
          <p:cNvSpPr>
            <a:spLocks noChangeShapeType="1"/>
          </p:cNvSpPr>
          <p:nvPr/>
        </p:nvSpPr>
        <p:spPr bwMode="auto">
          <a:xfrm>
            <a:off x="6137275" y="5510213"/>
            <a:ext cx="2362200" cy="0"/>
          </a:xfrm>
          <a:prstGeom prst="line">
            <a:avLst/>
          </a:prstGeom>
          <a:noFill/>
          <a:ln w="9525">
            <a:solidFill>
              <a:schemeClr val="tx1"/>
            </a:solidFill>
            <a:round/>
            <a:headEnd/>
            <a:tailEnd/>
          </a:ln>
          <a:effectLst/>
        </p:spPr>
        <p:txBody>
          <a:bodyPr wrap="none" anchor="ctr"/>
          <a:lstStyle/>
          <a:p>
            <a:endParaRPr lang="zh-TW" altLang="en-US"/>
          </a:p>
        </p:txBody>
      </p:sp>
      <p:sp>
        <p:nvSpPr>
          <p:cNvPr id="72729" name="Text Box 25"/>
          <p:cNvSpPr txBox="1">
            <a:spLocks noChangeArrowheads="1"/>
          </p:cNvSpPr>
          <p:nvPr/>
        </p:nvSpPr>
        <p:spPr bwMode="auto">
          <a:xfrm>
            <a:off x="6497638" y="481013"/>
            <a:ext cx="406400" cy="1066800"/>
          </a:xfrm>
          <a:prstGeom prst="rect">
            <a:avLst/>
          </a:prstGeom>
          <a:noFill/>
          <a:ln w="9525">
            <a:solidFill>
              <a:schemeClr val="tx1"/>
            </a:solidFill>
            <a:miter lim="800000"/>
            <a:headEnd/>
            <a:tailEnd/>
          </a:ln>
          <a:effectLst/>
        </p:spPr>
        <p:txBody>
          <a:bodyPr vert="eaVert" anchor="ctr">
            <a:spAutoFit/>
          </a:bodyPr>
          <a:lstStyle/>
          <a:p>
            <a:pPr algn="ctr">
              <a:spcBef>
                <a:spcPct val="50000"/>
              </a:spcBef>
            </a:pPr>
            <a:r>
              <a:rPr lang="zh-TW" altLang="en-US" sz="1400">
                <a:ea typeface="標楷體" pitchFamily="65" charset="-120"/>
              </a:rPr>
              <a:t>實驗室研究</a:t>
            </a:r>
            <a:endParaRPr lang="zh-TW" altLang="en-US" sz="1400" b="1" i="1">
              <a:ea typeface="標楷體" pitchFamily="65" charset="-120"/>
            </a:endParaRPr>
          </a:p>
        </p:txBody>
      </p:sp>
      <p:sp>
        <p:nvSpPr>
          <p:cNvPr id="72730" name="Line 26"/>
          <p:cNvSpPr>
            <a:spLocks noChangeShapeType="1"/>
          </p:cNvSpPr>
          <p:nvPr/>
        </p:nvSpPr>
        <p:spPr bwMode="auto">
          <a:xfrm>
            <a:off x="6137275" y="1624013"/>
            <a:ext cx="2362200" cy="0"/>
          </a:xfrm>
          <a:prstGeom prst="line">
            <a:avLst/>
          </a:prstGeom>
          <a:noFill/>
          <a:ln w="9525">
            <a:solidFill>
              <a:schemeClr val="tx1"/>
            </a:solidFill>
            <a:round/>
            <a:headEnd/>
            <a:tailEnd/>
          </a:ln>
          <a:effectLst/>
        </p:spPr>
        <p:txBody>
          <a:bodyPr wrap="none" anchor="ctr"/>
          <a:lstStyle/>
          <a:p>
            <a:endParaRPr lang="zh-TW" altLang="en-US"/>
          </a:p>
        </p:txBody>
      </p:sp>
      <p:sp>
        <p:nvSpPr>
          <p:cNvPr id="72731" name="Text Box 27"/>
          <p:cNvSpPr txBox="1">
            <a:spLocks noChangeArrowheads="1"/>
          </p:cNvSpPr>
          <p:nvPr/>
        </p:nvSpPr>
        <p:spPr bwMode="auto">
          <a:xfrm>
            <a:off x="6259513" y="1700213"/>
            <a:ext cx="852487" cy="1081087"/>
          </a:xfrm>
          <a:prstGeom prst="rect">
            <a:avLst/>
          </a:prstGeom>
          <a:noFill/>
          <a:ln w="9525">
            <a:solidFill>
              <a:schemeClr val="tx1"/>
            </a:solidFill>
            <a:miter lim="800000"/>
            <a:headEnd/>
            <a:tailEnd/>
          </a:ln>
          <a:effectLst/>
        </p:spPr>
        <p:txBody>
          <a:bodyPr vert="eaVert" anchor="ctr">
            <a:spAutoFit/>
          </a:bodyPr>
          <a:lstStyle/>
          <a:p>
            <a:pPr algn="ctr">
              <a:spcBef>
                <a:spcPct val="10000"/>
              </a:spcBef>
            </a:pPr>
            <a:r>
              <a:rPr lang="zh-TW" altLang="en-US" sz="1400">
                <a:latin typeface="標楷體" pitchFamily="65" charset="-120"/>
                <a:ea typeface="標楷體" pitchFamily="65" charset="-120"/>
              </a:rPr>
              <a:t>前臨床試驗階段 </a:t>
            </a:r>
          </a:p>
          <a:p>
            <a:pPr algn="ctr">
              <a:spcBef>
                <a:spcPct val="10000"/>
              </a:spcBef>
            </a:pPr>
            <a:r>
              <a:rPr lang="en-US" altLang="zh-TW" sz="1400">
                <a:latin typeface="標楷體" pitchFamily="65" charset="-120"/>
                <a:ea typeface="標楷體" pitchFamily="65" charset="-120"/>
              </a:rPr>
              <a:t>(</a:t>
            </a:r>
            <a:r>
              <a:rPr lang="zh-TW" altLang="en-US" sz="1400">
                <a:latin typeface="標楷體" pitchFamily="65" charset="-120"/>
                <a:ea typeface="標楷體" pitchFamily="65" charset="-120"/>
              </a:rPr>
              <a:t>動物試驗</a:t>
            </a:r>
            <a:r>
              <a:rPr lang="en-US" altLang="zh-TW" sz="1400">
                <a:latin typeface="標楷體" pitchFamily="65" charset="-120"/>
                <a:ea typeface="標楷體" pitchFamily="65" charset="-120"/>
              </a:rPr>
              <a:t>)</a:t>
            </a:r>
            <a:endParaRPr lang="en-US" altLang="zh-TW" sz="1400" b="1">
              <a:latin typeface="標楷體" pitchFamily="65" charset="-120"/>
              <a:ea typeface="標楷體" pitchFamily="65" charset="-120"/>
            </a:endParaRPr>
          </a:p>
        </p:txBody>
      </p:sp>
      <p:sp>
        <p:nvSpPr>
          <p:cNvPr id="72732" name="Text Box 28"/>
          <p:cNvSpPr txBox="1">
            <a:spLocks noChangeArrowheads="1"/>
          </p:cNvSpPr>
          <p:nvPr/>
        </p:nvSpPr>
        <p:spPr bwMode="auto">
          <a:xfrm>
            <a:off x="6518275" y="3071813"/>
            <a:ext cx="406400" cy="1524000"/>
          </a:xfrm>
          <a:prstGeom prst="rect">
            <a:avLst/>
          </a:prstGeom>
          <a:noFill/>
          <a:ln w="9525">
            <a:solidFill>
              <a:schemeClr val="tx1"/>
            </a:solidFill>
            <a:miter lim="800000"/>
            <a:headEnd/>
            <a:tailEnd/>
          </a:ln>
          <a:effectLst/>
        </p:spPr>
        <p:txBody>
          <a:bodyPr vert="eaVert" anchor="ctr">
            <a:spAutoFit/>
          </a:bodyPr>
          <a:lstStyle/>
          <a:p>
            <a:pPr algn="ctr">
              <a:spcBef>
                <a:spcPct val="50000"/>
              </a:spcBef>
            </a:pPr>
            <a:r>
              <a:rPr lang="zh-TW" altLang="en-US" sz="1400">
                <a:solidFill>
                  <a:srgbClr val="FF0000"/>
                </a:solidFill>
                <a:ea typeface="標楷體" pitchFamily="65" charset="-120"/>
              </a:rPr>
              <a:t>人體臨床試驗階段</a:t>
            </a:r>
            <a:endParaRPr lang="zh-TW" altLang="en-US" sz="1400" b="1" i="1">
              <a:solidFill>
                <a:srgbClr val="FF0000"/>
              </a:solidFill>
              <a:ea typeface="標楷體" pitchFamily="65" charset="-120"/>
            </a:endParaRPr>
          </a:p>
        </p:txBody>
      </p:sp>
      <p:sp>
        <p:nvSpPr>
          <p:cNvPr id="72733" name="Text Box 29"/>
          <p:cNvSpPr txBox="1">
            <a:spLocks noChangeArrowheads="1"/>
          </p:cNvSpPr>
          <p:nvPr/>
        </p:nvSpPr>
        <p:spPr bwMode="auto">
          <a:xfrm>
            <a:off x="6496050" y="5586413"/>
            <a:ext cx="406400" cy="838200"/>
          </a:xfrm>
          <a:prstGeom prst="rect">
            <a:avLst/>
          </a:prstGeom>
          <a:noFill/>
          <a:ln w="9525">
            <a:solidFill>
              <a:schemeClr val="tx1"/>
            </a:solidFill>
            <a:miter lim="800000"/>
            <a:headEnd/>
            <a:tailEnd/>
          </a:ln>
          <a:effectLst/>
        </p:spPr>
        <p:txBody>
          <a:bodyPr vert="eaVert" anchor="ctr">
            <a:spAutoFit/>
          </a:bodyPr>
          <a:lstStyle/>
          <a:p>
            <a:pPr algn="ctr">
              <a:spcBef>
                <a:spcPct val="50000"/>
              </a:spcBef>
            </a:pPr>
            <a:r>
              <a:rPr lang="zh-TW" altLang="en-US" sz="1400">
                <a:ea typeface="標楷體" pitchFamily="65" charset="-120"/>
              </a:rPr>
              <a:t>新藥上市</a:t>
            </a:r>
            <a:endParaRPr lang="zh-TW" altLang="en-US" sz="1400" b="1" i="1">
              <a:ea typeface="標楷體" pitchFamily="65" charset="-120"/>
            </a:endParaRPr>
          </a:p>
        </p:txBody>
      </p:sp>
      <p:sp>
        <p:nvSpPr>
          <p:cNvPr id="72734" name="Text Box 30"/>
          <p:cNvSpPr txBox="1">
            <a:spLocks noChangeArrowheads="1"/>
          </p:cNvSpPr>
          <p:nvPr/>
        </p:nvSpPr>
        <p:spPr bwMode="auto">
          <a:xfrm>
            <a:off x="7280275" y="704850"/>
            <a:ext cx="1524000" cy="528638"/>
          </a:xfrm>
          <a:prstGeom prst="rect">
            <a:avLst/>
          </a:prstGeom>
          <a:noFill/>
          <a:ln w="9525">
            <a:solidFill>
              <a:schemeClr val="tx1"/>
            </a:solidFill>
            <a:miter lim="800000"/>
            <a:headEnd/>
            <a:tailEnd/>
          </a:ln>
          <a:effectLst/>
        </p:spPr>
        <p:txBody>
          <a:bodyPr anchor="ctr">
            <a:spAutoFit/>
          </a:bodyPr>
          <a:lstStyle/>
          <a:p>
            <a:pPr algn="ctr">
              <a:spcBef>
                <a:spcPct val="50000"/>
              </a:spcBef>
            </a:pPr>
            <a:r>
              <a:rPr lang="en-US" altLang="zh-TW" sz="2800" b="1">
                <a:ea typeface="標楷體" pitchFamily="65" charset="-120"/>
              </a:rPr>
              <a:t>2~3 </a:t>
            </a:r>
            <a:r>
              <a:rPr lang="zh-TW" altLang="en-US" sz="2800" b="1">
                <a:ea typeface="標楷體" pitchFamily="65" charset="-120"/>
              </a:rPr>
              <a:t>年</a:t>
            </a:r>
          </a:p>
        </p:txBody>
      </p:sp>
      <p:sp>
        <p:nvSpPr>
          <p:cNvPr id="72735" name="Text Box 31"/>
          <p:cNvSpPr txBox="1">
            <a:spLocks noChangeArrowheads="1"/>
          </p:cNvSpPr>
          <p:nvPr/>
        </p:nvSpPr>
        <p:spPr bwMode="auto">
          <a:xfrm>
            <a:off x="7280275" y="1862138"/>
            <a:ext cx="1524000" cy="528637"/>
          </a:xfrm>
          <a:prstGeom prst="rect">
            <a:avLst/>
          </a:prstGeom>
          <a:noFill/>
          <a:ln w="9525">
            <a:solidFill>
              <a:schemeClr val="tx1"/>
            </a:solidFill>
            <a:miter lim="800000"/>
            <a:headEnd/>
            <a:tailEnd/>
          </a:ln>
          <a:effectLst/>
        </p:spPr>
        <p:txBody>
          <a:bodyPr anchor="ctr">
            <a:spAutoFit/>
          </a:bodyPr>
          <a:lstStyle/>
          <a:p>
            <a:pPr algn="ctr">
              <a:spcBef>
                <a:spcPct val="50000"/>
              </a:spcBef>
            </a:pPr>
            <a:r>
              <a:rPr lang="en-US" altLang="zh-TW" sz="2800" b="1">
                <a:ea typeface="標楷體" pitchFamily="65" charset="-120"/>
              </a:rPr>
              <a:t>3~5 </a:t>
            </a:r>
            <a:r>
              <a:rPr lang="zh-TW" altLang="en-US" sz="2800" b="1">
                <a:ea typeface="標楷體" pitchFamily="65" charset="-120"/>
              </a:rPr>
              <a:t>年</a:t>
            </a:r>
          </a:p>
        </p:txBody>
      </p:sp>
      <p:sp>
        <p:nvSpPr>
          <p:cNvPr id="72736" name="Text Box 32"/>
          <p:cNvSpPr txBox="1">
            <a:spLocks noChangeArrowheads="1"/>
          </p:cNvSpPr>
          <p:nvPr/>
        </p:nvSpPr>
        <p:spPr bwMode="auto">
          <a:xfrm>
            <a:off x="7280275" y="3538538"/>
            <a:ext cx="1524000" cy="528637"/>
          </a:xfrm>
          <a:prstGeom prst="rect">
            <a:avLst/>
          </a:prstGeom>
          <a:noFill/>
          <a:ln w="9525">
            <a:solidFill>
              <a:schemeClr val="tx1"/>
            </a:solidFill>
            <a:miter lim="800000"/>
            <a:headEnd/>
            <a:tailEnd/>
          </a:ln>
          <a:effectLst/>
        </p:spPr>
        <p:txBody>
          <a:bodyPr anchor="ctr">
            <a:spAutoFit/>
          </a:bodyPr>
          <a:lstStyle/>
          <a:p>
            <a:pPr algn="ctr">
              <a:spcBef>
                <a:spcPct val="50000"/>
              </a:spcBef>
            </a:pPr>
            <a:r>
              <a:rPr lang="en-US" altLang="zh-TW" sz="2800" b="1">
                <a:ea typeface="標楷體" pitchFamily="65" charset="-120"/>
              </a:rPr>
              <a:t>3~5 </a:t>
            </a:r>
            <a:r>
              <a:rPr lang="zh-TW" altLang="en-US" sz="2800" b="1">
                <a:ea typeface="標楷體" pitchFamily="65" charset="-120"/>
              </a:rPr>
              <a:t>年</a:t>
            </a:r>
          </a:p>
        </p:txBody>
      </p:sp>
      <p:sp>
        <p:nvSpPr>
          <p:cNvPr id="72737" name="Text Box 33"/>
          <p:cNvSpPr txBox="1">
            <a:spLocks noChangeArrowheads="1"/>
          </p:cNvSpPr>
          <p:nvPr/>
        </p:nvSpPr>
        <p:spPr bwMode="auto">
          <a:xfrm>
            <a:off x="7280275" y="4895850"/>
            <a:ext cx="1524000" cy="528638"/>
          </a:xfrm>
          <a:prstGeom prst="rect">
            <a:avLst/>
          </a:prstGeom>
          <a:noFill/>
          <a:ln w="9525">
            <a:solidFill>
              <a:schemeClr val="tx1"/>
            </a:solidFill>
            <a:miter lim="800000"/>
            <a:headEnd/>
            <a:tailEnd/>
          </a:ln>
          <a:effectLst/>
        </p:spPr>
        <p:txBody>
          <a:bodyPr anchor="ctr">
            <a:spAutoFit/>
          </a:bodyPr>
          <a:lstStyle/>
          <a:p>
            <a:pPr algn="ctr">
              <a:spcBef>
                <a:spcPct val="50000"/>
              </a:spcBef>
            </a:pPr>
            <a:r>
              <a:rPr lang="en-US" altLang="zh-TW" sz="2800" b="1">
                <a:ea typeface="標楷體" pitchFamily="65" charset="-120"/>
              </a:rPr>
              <a:t>2~3 </a:t>
            </a:r>
            <a:r>
              <a:rPr lang="zh-TW" altLang="en-US" sz="2800" b="1">
                <a:ea typeface="標楷體" pitchFamily="65" charset="-120"/>
              </a:rPr>
              <a:t>年</a:t>
            </a:r>
          </a:p>
        </p:txBody>
      </p:sp>
      <p:sp>
        <p:nvSpPr>
          <p:cNvPr id="72738" name="Line 34"/>
          <p:cNvSpPr>
            <a:spLocks noChangeShapeType="1"/>
          </p:cNvSpPr>
          <p:nvPr/>
        </p:nvSpPr>
        <p:spPr bwMode="auto">
          <a:xfrm>
            <a:off x="6670675" y="404813"/>
            <a:ext cx="0" cy="76200"/>
          </a:xfrm>
          <a:prstGeom prst="line">
            <a:avLst/>
          </a:prstGeom>
          <a:noFill/>
          <a:ln w="9525">
            <a:solidFill>
              <a:schemeClr val="tx1"/>
            </a:solidFill>
            <a:round/>
            <a:headEnd/>
            <a:tailEnd/>
          </a:ln>
          <a:effectLst/>
        </p:spPr>
        <p:txBody>
          <a:bodyPr wrap="none" anchor="ctr"/>
          <a:lstStyle/>
          <a:p>
            <a:endParaRPr lang="zh-TW" altLang="en-US"/>
          </a:p>
        </p:txBody>
      </p:sp>
      <p:sp>
        <p:nvSpPr>
          <p:cNvPr id="72739" name="Line 35"/>
          <p:cNvSpPr>
            <a:spLocks noChangeShapeType="1"/>
          </p:cNvSpPr>
          <p:nvPr/>
        </p:nvSpPr>
        <p:spPr bwMode="auto">
          <a:xfrm>
            <a:off x="6670675" y="1547813"/>
            <a:ext cx="0" cy="152400"/>
          </a:xfrm>
          <a:prstGeom prst="line">
            <a:avLst/>
          </a:prstGeom>
          <a:noFill/>
          <a:ln w="9525">
            <a:solidFill>
              <a:schemeClr val="tx1"/>
            </a:solidFill>
            <a:round/>
            <a:headEnd/>
            <a:tailEnd/>
          </a:ln>
          <a:effectLst/>
        </p:spPr>
        <p:txBody>
          <a:bodyPr wrap="none" anchor="ctr"/>
          <a:lstStyle/>
          <a:p>
            <a:endParaRPr lang="zh-TW" altLang="en-US"/>
          </a:p>
        </p:txBody>
      </p:sp>
      <p:sp>
        <p:nvSpPr>
          <p:cNvPr id="72740" name="Line 36"/>
          <p:cNvSpPr>
            <a:spLocks noChangeShapeType="1"/>
          </p:cNvSpPr>
          <p:nvPr/>
        </p:nvSpPr>
        <p:spPr bwMode="auto">
          <a:xfrm>
            <a:off x="6670675" y="2767013"/>
            <a:ext cx="0" cy="304800"/>
          </a:xfrm>
          <a:prstGeom prst="line">
            <a:avLst/>
          </a:prstGeom>
          <a:noFill/>
          <a:ln w="9525">
            <a:solidFill>
              <a:schemeClr val="tx1"/>
            </a:solidFill>
            <a:round/>
            <a:headEnd/>
            <a:tailEnd/>
          </a:ln>
          <a:effectLst/>
        </p:spPr>
        <p:txBody>
          <a:bodyPr wrap="none" anchor="ctr"/>
          <a:lstStyle/>
          <a:p>
            <a:endParaRPr lang="zh-TW" altLang="en-US"/>
          </a:p>
        </p:txBody>
      </p:sp>
      <p:sp>
        <p:nvSpPr>
          <p:cNvPr id="72741" name="Line 37"/>
          <p:cNvSpPr>
            <a:spLocks noChangeShapeType="1"/>
          </p:cNvSpPr>
          <p:nvPr/>
        </p:nvSpPr>
        <p:spPr bwMode="auto">
          <a:xfrm>
            <a:off x="6670675" y="4595813"/>
            <a:ext cx="0" cy="990600"/>
          </a:xfrm>
          <a:prstGeom prst="line">
            <a:avLst/>
          </a:prstGeom>
          <a:noFill/>
          <a:ln w="9525">
            <a:solidFill>
              <a:schemeClr val="tx1"/>
            </a:solidFill>
            <a:round/>
            <a:headEnd/>
            <a:tailEnd/>
          </a:ln>
          <a:effectLst/>
        </p:spPr>
        <p:txBody>
          <a:bodyPr wrap="none" anchor="ctr"/>
          <a:lstStyle/>
          <a:p>
            <a:endParaRPr lang="zh-TW" altLang="en-US"/>
          </a:p>
        </p:txBody>
      </p:sp>
      <p:sp>
        <p:nvSpPr>
          <p:cNvPr id="72742" name="Text Box 38"/>
          <p:cNvSpPr txBox="1">
            <a:spLocks noChangeArrowheads="1"/>
          </p:cNvSpPr>
          <p:nvPr/>
        </p:nvSpPr>
        <p:spPr bwMode="auto">
          <a:xfrm>
            <a:off x="498475" y="2616200"/>
            <a:ext cx="1371600" cy="528638"/>
          </a:xfrm>
          <a:prstGeom prst="rect">
            <a:avLst/>
          </a:prstGeom>
          <a:solidFill>
            <a:srgbClr val="00CCFF"/>
          </a:solidFill>
          <a:ln w="9525">
            <a:solidFill>
              <a:schemeClr val="accent2"/>
            </a:solidFill>
            <a:miter lim="800000"/>
            <a:headEnd/>
            <a:tailEnd/>
          </a:ln>
          <a:effectLst/>
        </p:spPr>
        <p:txBody>
          <a:bodyPr anchor="ctr">
            <a:spAutoFit/>
          </a:bodyPr>
          <a:lstStyle/>
          <a:p>
            <a:pPr algn="ctr">
              <a:spcBef>
                <a:spcPct val="50000"/>
              </a:spcBef>
            </a:pPr>
            <a:r>
              <a:rPr lang="en-US" altLang="zh-TW" sz="2800" b="1"/>
              <a:t>IND</a:t>
            </a:r>
            <a:endParaRPr lang="en-US" altLang="zh-TW" sz="2800" b="1" i="1"/>
          </a:p>
        </p:txBody>
      </p:sp>
      <p:sp>
        <p:nvSpPr>
          <p:cNvPr id="72743" name="Text Box 39"/>
          <p:cNvSpPr txBox="1">
            <a:spLocks noChangeArrowheads="1"/>
          </p:cNvSpPr>
          <p:nvPr/>
        </p:nvSpPr>
        <p:spPr bwMode="auto">
          <a:xfrm>
            <a:off x="498475" y="4595813"/>
            <a:ext cx="1371600" cy="528637"/>
          </a:xfrm>
          <a:prstGeom prst="rect">
            <a:avLst/>
          </a:prstGeom>
          <a:solidFill>
            <a:srgbClr val="00CCFF"/>
          </a:solidFill>
          <a:ln w="9525">
            <a:solidFill>
              <a:schemeClr val="accent2"/>
            </a:solidFill>
            <a:miter lim="800000"/>
            <a:headEnd/>
            <a:tailEnd/>
          </a:ln>
          <a:effectLst/>
        </p:spPr>
        <p:txBody>
          <a:bodyPr anchor="ctr">
            <a:spAutoFit/>
          </a:bodyPr>
          <a:lstStyle/>
          <a:p>
            <a:pPr algn="ctr">
              <a:spcBef>
                <a:spcPct val="50000"/>
              </a:spcBef>
            </a:pPr>
            <a:r>
              <a:rPr lang="en-US" altLang="zh-TW" sz="2800" b="1"/>
              <a:t>NDA</a:t>
            </a:r>
            <a:endParaRPr lang="en-US" altLang="zh-TW" sz="2800" b="1" i="1"/>
          </a:p>
        </p:txBody>
      </p:sp>
      <p:sp>
        <p:nvSpPr>
          <p:cNvPr id="72744" name="Text Box 40"/>
          <p:cNvSpPr txBox="1">
            <a:spLocks noChangeArrowheads="1"/>
          </p:cNvSpPr>
          <p:nvPr/>
        </p:nvSpPr>
        <p:spPr bwMode="auto">
          <a:xfrm>
            <a:off x="7277100" y="5735638"/>
            <a:ext cx="1524000" cy="528637"/>
          </a:xfrm>
          <a:prstGeom prst="rect">
            <a:avLst/>
          </a:prstGeom>
          <a:noFill/>
          <a:ln w="9525">
            <a:solidFill>
              <a:schemeClr val="tx1"/>
            </a:solidFill>
            <a:miter lim="800000"/>
            <a:headEnd/>
            <a:tailEnd/>
          </a:ln>
          <a:effectLst/>
        </p:spPr>
        <p:txBody>
          <a:bodyPr anchor="ctr">
            <a:spAutoFit/>
          </a:bodyPr>
          <a:lstStyle/>
          <a:p>
            <a:pPr algn="ctr">
              <a:spcBef>
                <a:spcPct val="50000"/>
              </a:spcBef>
            </a:pPr>
            <a:r>
              <a:rPr lang="en-US" altLang="zh-TW" sz="2800" b="1">
                <a:ea typeface="標楷體" pitchFamily="65" charset="-120"/>
              </a:rPr>
              <a:t>3~5 </a:t>
            </a:r>
            <a:r>
              <a:rPr lang="zh-TW" altLang="en-US" sz="2800" b="1">
                <a:ea typeface="標楷體" pitchFamily="65" charset="-120"/>
              </a:rPr>
              <a:t>年</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zh-TW"/>
              <a:t>Type of Hypotheses Testing</a:t>
            </a:r>
          </a:p>
        </p:txBody>
      </p:sp>
      <p:sp>
        <p:nvSpPr>
          <p:cNvPr id="143363" name="Rectangle 3"/>
          <p:cNvSpPr>
            <a:spLocks noGrp="1" noChangeArrowheads="1"/>
          </p:cNvSpPr>
          <p:nvPr>
            <p:ph type="body" idx="1"/>
          </p:nvPr>
        </p:nvSpPr>
        <p:spPr/>
        <p:txBody>
          <a:bodyPr/>
          <a:lstStyle/>
          <a:p>
            <a:r>
              <a:rPr lang="en-US" altLang="zh-TW"/>
              <a:t>Test for Equivalence</a:t>
            </a:r>
          </a:p>
          <a:p>
            <a:r>
              <a:rPr lang="en-US" altLang="zh-TW"/>
              <a:t>Test for Non-inferiority</a:t>
            </a:r>
          </a:p>
          <a:p>
            <a:r>
              <a:rPr lang="en-US" altLang="zh-TW"/>
              <a:t>Test for Superiority</a:t>
            </a:r>
          </a:p>
          <a:p>
            <a:pPr lvl="1"/>
            <a:r>
              <a:rPr lang="en-US" altLang="zh-TW"/>
              <a:t>Clinical</a:t>
            </a:r>
          </a:p>
          <a:p>
            <a:pPr lvl="1"/>
            <a:r>
              <a:rPr lang="en-US" altLang="zh-TW"/>
              <a:t>Statistical</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zh-TW"/>
              <a:t>Test for Equivalence</a:t>
            </a:r>
          </a:p>
        </p:txBody>
      </p:sp>
      <p:sp>
        <p:nvSpPr>
          <p:cNvPr id="157699" name="Rectangle 3"/>
          <p:cNvSpPr>
            <a:spLocks noGrp="1" noChangeArrowheads="1"/>
          </p:cNvSpPr>
          <p:nvPr>
            <p:ph type="body" idx="1"/>
          </p:nvPr>
        </p:nvSpPr>
        <p:spPr/>
        <p:txBody>
          <a:bodyPr/>
          <a:lstStyle/>
          <a:p>
            <a:r>
              <a:rPr lang="en-US" altLang="zh-TW"/>
              <a:t>Purpose</a:t>
            </a:r>
          </a:p>
          <a:p>
            <a:pPr lvl="1"/>
            <a:r>
              <a:rPr lang="en-US" altLang="zh-TW"/>
              <a:t>To show that the test drug can reach the same therapeutic effect as that of a standard therapy (or an active agent) or they are therapeutically equivalent</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zh-TW"/>
              <a:t>Test for Equivalence</a:t>
            </a:r>
          </a:p>
        </p:txBody>
      </p:sp>
      <p:sp>
        <p:nvSpPr>
          <p:cNvPr id="158723" name="Rectangle 3"/>
          <p:cNvSpPr>
            <a:spLocks noGrp="1" noChangeArrowheads="1"/>
          </p:cNvSpPr>
          <p:nvPr>
            <p:ph type="body" idx="1"/>
          </p:nvPr>
        </p:nvSpPr>
        <p:spPr/>
        <p:txBody>
          <a:bodyPr/>
          <a:lstStyle/>
          <a:p>
            <a:pPr>
              <a:lnSpc>
                <a:spcPct val="90000"/>
              </a:lnSpc>
            </a:pPr>
            <a:r>
              <a:rPr lang="en-US" altLang="zh-TW" sz="2400"/>
              <a:t>Hypothesis</a:t>
            </a:r>
            <a:endParaRPr lang="en-US" altLang="zh-TW" sz="2800"/>
          </a:p>
          <a:p>
            <a:pPr lvl="1">
              <a:lnSpc>
                <a:spcPct val="90000"/>
              </a:lnSpc>
            </a:pPr>
            <a:r>
              <a:rPr lang="en-US" altLang="zh-TW" sz="2400"/>
              <a:t>Null hypothesis: There is a clinically meaningful difference between the test drug and the standard therapy</a:t>
            </a:r>
          </a:p>
          <a:p>
            <a:pPr lvl="1">
              <a:lnSpc>
                <a:spcPct val="90000"/>
              </a:lnSpc>
            </a:pPr>
            <a:r>
              <a:rPr lang="en-US" altLang="zh-TW" sz="2400"/>
              <a:t>Alternative hypothesis: There is no clinically meaningful difference between the test drug and the standard therapy</a:t>
            </a:r>
          </a:p>
          <a:p>
            <a:pPr>
              <a:lnSpc>
                <a:spcPct val="90000"/>
              </a:lnSpc>
            </a:pPr>
            <a:r>
              <a:rPr lang="en-US" altLang="zh-TW" sz="2000"/>
              <a:t>The rejection of the null hypothesis suggests that there is no clinically meaningful difference between the test drug and the standard therapy and hence we conclude that the test drug is equivalent to the standard therapy.</a:t>
            </a:r>
          </a:p>
          <a:p>
            <a:pPr>
              <a:lnSpc>
                <a:spcPct val="90000"/>
              </a:lnSpc>
            </a:pPr>
            <a:endParaRPr lang="en-US" altLang="zh-TW" sz="240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zh-TW"/>
              <a:t>Test for Non-inferiority</a:t>
            </a:r>
          </a:p>
        </p:txBody>
      </p:sp>
      <p:sp>
        <p:nvSpPr>
          <p:cNvPr id="155651" name="Rectangle 3"/>
          <p:cNvSpPr>
            <a:spLocks noGrp="1" noChangeArrowheads="1"/>
          </p:cNvSpPr>
          <p:nvPr>
            <p:ph type="body" idx="1"/>
          </p:nvPr>
        </p:nvSpPr>
        <p:spPr/>
        <p:txBody>
          <a:bodyPr/>
          <a:lstStyle/>
          <a:p>
            <a:r>
              <a:rPr lang="en-US" altLang="zh-TW"/>
              <a:t>Purpose</a:t>
            </a:r>
          </a:p>
          <a:p>
            <a:pPr lvl="1"/>
            <a:r>
              <a:rPr lang="en-US" altLang="zh-TW"/>
              <a:t>To show that the test drug is </a:t>
            </a:r>
            <a:r>
              <a:rPr lang="en-US" altLang="zh-TW">
                <a:solidFill>
                  <a:srgbClr val="FF0000"/>
                </a:solidFill>
              </a:rPr>
              <a:t>no worse than</a:t>
            </a:r>
            <a:r>
              <a:rPr lang="en-US" altLang="zh-TW"/>
              <a:t> a standard therapy or an active agent </a:t>
            </a:r>
          </a:p>
          <a:p>
            <a:r>
              <a:rPr lang="en-US" altLang="zh-TW"/>
              <a:t>Situations where it is applicable</a:t>
            </a:r>
          </a:p>
          <a:p>
            <a:pPr lvl="1"/>
            <a:r>
              <a:rPr lang="en-US" altLang="zh-TW"/>
              <a:t>The test drug is less toxic</a:t>
            </a:r>
          </a:p>
          <a:p>
            <a:pPr lvl="1"/>
            <a:r>
              <a:rPr lang="en-US" altLang="zh-TW"/>
              <a:t>The test drug is easier to administer</a:t>
            </a:r>
          </a:p>
          <a:p>
            <a:pPr lvl="1"/>
            <a:r>
              <a:rPr lang="en-US" altLang="zh-TW"/>
              <a:t>The test drug is less expensive</a:t>
            </a:r>
          </a:p>
          <a:p>
            <a:endParaRPr lang="en-US" altLang="zh-TW"/>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zh-TW"/>
              <a:t>Test for Non-inferiority</a:t>
            </a:r>
          </a:p>
        </p:txBody>
      </p:sp>
      <p:sp>
        <p:nvSpPr>
          <p:cNvPr id="159747" name="Rectangle 3"/>
          <p:cNvSpPr>
            <a:spLocks noGrp="1" noChangeArrowheads="1"/>
          </p:cNvSpPr>
          <p:nvPr>
            <p:ph type="body" idx="1"/>
          </p:nvPr>
        </p:nvSpPr>
        <p:spPr/>
        <p:txBody>
          <a:bodyPr/>
          <a:lstStyle/>
          <a:p>
            <a:pPr>
              <a:lnSpc>
                <a:spcPct val="90000"/>
              </a:lnSpc>
            </a:pPr>
            <a:r>
              <a:rPr lang="en-US" altLang="zh-TW" sz="2400"/>
              <a:t>Hypothesis</a:t>
            </a:r>
            <a:endParaRPr lang="en-US" altLang="zh-TW" sz="2800"/>
          </a:p>
          <a:p>
            <a:pPr lvl="1">
              <a:lnSpc>
                <a:spcPct val="90000"/>
              </a:lnSpc>
            </a:pPr>
            <a:r>
              <a:rPr lang="en-US" altLang="zh-TW" sz="2400"/>
              <a:t>Null hypothesis: The test drug is inferior to the standard therapy</a:t>
            </a:r>
          </a:p>
          <a:p>
            <a:pPr lvl="1">
              <a:lnSpc>
                <a:spcPct val="90000"/>
              </a:lnSpc>
            </a:pPr>
            <a:r>
              <a:rPr lang="en-US" altLang="zh-TW" sz="2400"/>
              <a:t>Alternative hypothesis: The test drug is not inferior to the standard therapy</a:t>
            </a:r>
          </a:p>
          <a:p>
            <a:pPr>
              <a:lnSpc>
                <a:spcPct val="90000"/>
              </a:lnSpc>
            </a:pPr>
            <a:r>
              <a:rPr lang="en-US" altLang="zh-TW" sz="2400"/>
              <a:t>The concept is to reject the null hypothesis and conclude that the difference between the test drug and the standard therapy is less than a clinically meaningful difference and hence the test drug is no worse than the standard therapy</a:t>
            </a:r>
            <a:r>
              <a:rPr lang="en-US" altLang="zh-TW" sz="2800"/>
              <a:t>.</a:t>
            </a:r>
          </a:p>
          <a:p>
            <a:pPr>
              <a:lnSpc>
                <a:spcPct val="90000"/>
              </a:lnSpc>
            </a:pPr>
            <a:endParaRPr lang="en-US" altLang="zh-TW" sz="240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zh-TW"/>
              <a:t>Test for Superiority</a:t>
            </a:r>
          </a:p>
        </p:txBody>
      </p:sp>
      <p:sp>
        <p:nvSpPr>
          <p:cNvPr id="165891" name="Rectangle 3"/>
          <p:cNvSpPr>
            <a:spLocks noGrp="1" noChangeArrowheads="1"/>
          </p:cNvSpPr>
          <p:nvPr>
            <p:ph type="body" idx="1"/>
          </p:nvPr>
        </p:nvSpPr>
        <p:spPr/>
        <p:txBody>
          <a:bodyPr/>
          <a:lstStyle/>
          <a:p>
            <a:r>
              <a:rPr lang="en-US" altLang="zh-TW"/>
              <a:t>Purpose</a:t>
            </a:r>
          </a:p>
          <a:p>
            <a:pPr lvl="1"/>
            <a:r>
              <a:rPr lang="en-US" altLang="zh-TW"/>
              <a:t>To show that the test drug is </a:t>
            </a:r>
            <a:r>
              <a:rPr lang="en-US" altLang="zh-TW">
                <a:solidFill>
                  <a:srgbClr val="CC3300"/>
                </a:solidFill>
              </a:rPr>
              <a:t>superior</a:t>
            </a:r>
            <a:r>
              <a:rPr lang="en-US" altLang="zh-TW"/>
              <a:t> to a standard therapy or an active agent</a:t>
            </a:r>
            <a:r>
              <a:rPr lang="en-US" altLang="zh-TW">
                <a:solidFill>
                  <a:srgbClr val="CC3300"/>
                </a:solidFill>
              </a:rPr>
              <a:t> </a:t>
            </a:r>
            <a:endParaRPr lang="en-US" altLang="zh-TW"/>
          </a:p>
          <a:p>
            <a:pPr>
              <a:buFontTx/>
              <a:buNone/>
            </a:pPr>
            <a:endParaRPr lang="en-US" altLang="zh-TW"/>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zh-TW"/>
              <a:t>Test for Superiority</a:t>
            </a:r>
          </a:p>
        </p:txBody>
      </p:sp>
      <p:sp>
        <p:nvSpPr>
          <p:cNvPr id="166915" name="Rectangle 3"/>
          <p:cNvSpPr>
            <a:spLocks noGrp="1" noChangeArrowheads="1"/>
          </p:cNvSpPr>
          <p:nvPr>
            <p:ph type="body" idx="1"/>
          </p:nvPr>
        </p:nvSpPr>
        <p:spPr/>
        <p:txBody>
          <a:bodyPr/>
          <a:lstStyle/>
          <a:p>
            <a:pPr>
              <a:lnSpc>
                <a:spcPct val="80000"/>
              </a:lnSpc>
            </a:pPr>
            <a:r>
              <a:rPr lang="en-US" altLang="zh-TW" sz="2400"/>
              <a:t>Hypothesis (Statistically -&gt; Clinically)</a:t>
            </a:r>
          </a:p>
          <a:p>
            <a:pPr lvl="1">
              <a:lnSpc>
                <a:spcPct val="80000"/>
              </a:lnSpc>
            </a:pPr>
            <a:r>
              <a:rPr lang="en-US" altLang="zh-TW" sz="2400"/>
              <a:t>Null hypothesis: There is no clinically meaningful difference between the test drug and the standard therapy</a:t>
            </a:r>
          </a:p>
          <a:p>
            <a:pPr lvl="1">
              <a:lnSpc>
                <a:spcPct val="80000"/>
              </a:lnSpc>
            </a:pPr>
            <a:r>
              <a:rPr lang="en-US" altLang="zh-TW" sz="2400"/>
              <a:t>Alternative hypothesis: The test drug is superior to</a:t>
            </a:r>
          </a:p>
          <a:p>
            <a:pPr lvl="1">
              <a:lnSpc>
                <a:spcPct val="80000"/>
              </a:lnSpc>
              <a:buFontTx/>
              <a:buNone/>
            </a:pPr>
            <a:r>
              <a:rPr lang="en-US" altLang="zh-TW" sz="2400"/>
              <a:t>	the standard therapy</a:t>
            </a:r>
          </a:p>
          <a:p>
            <a:pPr lvl="1">
              <a:lnSpc>
                <a:spcPct val="80000"/>
              </a:lnSpc>
              <a:buFontTx/>
              <a:buNone/>
            </a:pPr>
            <a:endParaRPr lang="en-US" altLang="zh-TW" sz="2400"/>
          </a:p>
          <a:p>
            <a:pPr>
              <a:lnSpc>
                <a:spcPct val="80000"/>
              </a:lnSpc>
            </a:pPr>
            <a:r>
              <a:rPr lang="en-US" altLang="zh-TW" sz="2400"/>
              <a:t>The rejection of the null hypothesis suggests that the difference between the test drug and the standard therapy is greater than a clinically meaningful difference and hence we conclude that the test drug is superior to the standard therapy.</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zh-TW" sz="3600"/>
              <a:t>Relationship Among Non-inferiority, Superiority, and Equivalence</a:t>
            </a:r>
            <a:endParaRPr lang="en-US" altLang="zh-TW"/>
          </a:p>
        </p:txBody>
      </p:sp>
      <p:sp>
        <p:nvSpPr>
          <p:cNvPr id="189444" name="Line 4"/>
          <p:cNvSpPr>
            <a:spLocks noChangeShapeType="1"/>
          </p:cNvSpPr>
          <p:nvPr/>
        </p:nvSpPr>
        <p:spPr bwMode="auto">
          <a:xfrm>
            <a:off x="1403350" y="3141663"/>
            <a:ext cx="6858000" cy="0"/>
          </a:xfrm>
          <a:prstGeom prst="line">
            <a:avLst/>
          </a:prstGeom>
          <a:noFill/>
          <a:ln w="9525">
            <a:solidFill>
              <a:schemeClr val="tx1"/>
            </a:solidFill>
            <a:round/>
            <a:headEnd/>
            <a:tailEnd/>
          </a:ln>
          <a:effectLst/>
        </p:spPr>
        <p:txBody>
          <a:bodyPr wrap="none" anchor="ctr"/>
          <a:lstStyle/>
          <a:p>
            <a:endParaRPr lang="zh-TW" altLang="en-US"/>
          </a:p>
        </p:txBody>
      </p:sp>
      <p:grpSp>
        <p:nvGrpSpPr>
          <p:cNvPr id="189448" name="Group 8"/>
          <p:cNvGrpSpPr>
            <a:grpSpLocks noChangeAspect="1"/>
          </p:cNvGrpSpPr>
          <p:nvPr/>
        </p:nvGrpSpPr>
        <p:grpSpPr bwMode="auto">
          <a:xfrm>
            <a:off x="1331913" y="1628775"/>
            <a:ext cx="6718300" cy="4273550"/>
            <a:chOff x="884" y="1071"/>
            <a:chExt cx="4232" cy="2692"/>
          </a:xfrm>
        </p:grpSpPr>
        <p:sp>
          <p:nvSpPr>
            <p:cNvPr id="189447" name="AutoShape 7"/>
            <p:cNvSpPr>
              <a:spLocks noChangeAspect="1" noChangeArrowheads="1" noTextEdit="1"/>
            </p:cNvSpPr>
            <p:nvPr/>
          </p:nvSpPr>
          <p:spPr bwMode="auto">
            <a:xfrm>
              <a:off x="884" y="1071"/>
              <a:ext cx="4232" cy="2683"/>
            </a:xfrm>
            <a:prstGeom prst="rect">
              <a:avLst/>
            </a:prstGeom>
            <a:noFill/>
            <a:ln w="9525">
              <a:noFill/>
              <a:miter lim="800000"/>
              <a:headEnd/>
              <a:tailEnd/>
            </a:ln>
          </p:spPr>
          <p:txBody>
            <a:bodyPr/>
            <a:lstStyle/>
            <a:p>
              <a:endParaRPr lang="zh-TW" altLang="en-US"/>
            </a:p>
          </p:txBody>
        </p:sp>
        <p:sp>
          <p:nvSpPr>
            <p:cNvPr id="189449" name="Rectangle 9"/>
            <p:cNvSpPr>
              <a:spLocks noChangeArrowheads="1"/>
            </p:cNvSpPr>
            <p:nvPr/>
          </p:nvSpPr>
          <p:spPr bwMode="auto">
            <a:xfrm>
              <a:off x="1815" y="1480"/>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89450" name="Rectangle 10"/>
            <p:cNvSpPr>
              <a:spLocks noChangeArrowheads="1"/>
            </p:cNvSpPr>
            <p:nvPr/>
          </p:nvSpPr>
          <p:spPr bwMode="auto">
            <a:xfrm>
              <a:off x="1944" y="1601"/>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89451" name="Rectangle 11"/>
            <p:cNvSpPr>
              <a:spLocks noChangeArrowheads="1"/>
            </p:cNvSpPr>
            <p:nvPr/>
          </p:nvSpPr>
          <p:spPr bwMode="auto">
            <a:xfrm>
              <a:off x="2003" y="1480"/>
              <a:ext cx="75"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89452" name="Rectangle 12"/>
            <p:cNvSpPr>
              <a:spLocks noChangeArrowheads="1"/>
            </p:cNvSpPr>
            <p:nvPr/>
          </p:nvSpPr>
          <p:spPr bwMode="auto">
            <a:xfrm>
              <a:off x="2078" y="1456"/>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89453" name="Rectangle 13"/>
            <p:cNvSpPr>
              <a:spLocks noChangeArrowheads="1"/>
            </p:cNvSpPr>
            <p:nvPr/>
          </p:nvSpPr>
          <p:spPr bwMode="auto">
            <a:xfrm>
              <a:off x="2861" y="1480"/>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89454" name="Rectangle 14"/>
            <p:cNvSpPr>
              <a:spLocks noChangeArrowheads="1"/>
            </p:cNvSpPr>
            <p:nvPr/>
          </p:nvSpPr>
          <p:spPr bwMode="auto">
            <a:xfrm>
              <a:off x="2989" y="1601"/>
              <a:ext cx="705"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                 </a:t>
              </a:r>
              <a:endParaRPr lang="en-US" altLang="zh-TW"/>
            </a:p>
          </p:txBody>
        </p:sp>
        <p:sp>
          <p:nvSpPr>
            <p:cNvPr id="189455" name="Rectangle 15"/>
            <p:cNvSpPr>
              <a:spLocks noChangeArrowheads="1"/>
            </p:cNvSpPr>
            <p:nvPr/>
          </p:nvSpPr>
          <p:spPr bwMode="auto">
            <a:xfrm>
              <a:off x="3751" y="1480"/>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89456" name="Rectangle 16"/>
            <p:cNvSpPr>
              <a:spLocks noChangeArrowheads="1"/>
            </p:cNvSpPr>
            <p:nvPr/>
          </p:nvSpPr>
          <p:spPr bwMode="auto">
            <a:xfrm>
              <a:off x="3879" y="1601"/>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89457" name="Rectangle 17"/>
            <p:cNvSpPr>
              <a:spLocks noChangeArrowheads="1"/>
            </p:cNvSpPr>
            <p:nvPr/>
          </p:nvSpPr>
          <p:spPr bwMode="auto">
            <a:xfrm>
              <a:off x="3938" y="1480"/>
              <a:ext cx="126"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89458" name="Rectangle 18"/>
            <p:cNvSpPr>
              <a:spLocks noChangeArrowheads="1"/>
            </p:cNvSpPr>
            <p:nvPr/>
          </p:nvSpPr>
          <p:spPr bwMode="auto">
            <a:xfrm>
              <a:off x="4065" y="1456"/>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89459" name="Rectangle 19"/>
            <p:cNvSpPr>
              <a:spLocks noChangeArrowheads="1"/>
            </p:cNvSpPr>
            <p:nvPr/>
          </p:nvSpPr>
          <p:spPr bwMode="auto">
            <a:xfrm>
              <a:off x="2089" y="1810"/>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89460" name="Rectangle 20"/>
            <p:cNvSpPr>
              <a:spLocks noChangeArrowheads="1"/>
            </p:cNvSpPr>
            <p:nvPr/>
          </p:nvSpPr>
          <p:spPr bwMode="auto">
            <a:xfrm>
              <a:off x="2986" y="1938"/>
              <a:ext cx="22" cy="134"/>
            </a:xfrm>
            <a:prstGeom prst="rect">
              <a:avLst/>
            </a:prstGeom>
            <a:noFill/>
            <a:ln w="9525">
              <a:noFill/>
              <a:miter lim="800000"/>
              <a:headEnd/>
              <a:tailEnd/>
            </a:ln>
          </p:spPr>
          <p:txBody>
            <a:bodyPr wrap="none" lIns="0" tIns="0" rIns="0" bIns="0">
              <a:spAutoFit/>
            </a:bodyPr>
            <a:lstStyle/>
            <a:p>
              <a:r>
                <a:rPr lang="en-US" altLang="zh-TW" sz="1400">
                  <a:solidFill>
                    <a:srgbClr val="000000"/>
                  </a:solidFill>
                </a:rPr>
                <a:t>|</a:t>
              </a:r>
              <a:endParaRPr lang="en-US" altLang="zh-TW"/>
            </a:p>
          </p:txBody>
        </p:sp>
        <p:sp>
          <p:nvSpPr>
            <p:cNvPr id="189461" name="Rectangle 21"/>
            <p:cNvSpPr>
              <a:spLocks noChangeArrowheads="1"/>
            </p:cNvSpPr>
            <p:nvPr/>
          </p:nvSpPr>
          <p:spPr bwMode="auto">
            <a:xfrm>
              <a:off x="3817" y="1810"/>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89462" name="Rectangle 22"/>
            <p:cNvSpPr>
              <a:spLocks noChangeArrowheads="1"/>
            </p:cNvSpPr>
            <p:nvPr/>
          </p:nvSpPr>
          <p:spPr bwMode="auto">
            <a:xfrm>
              <a:off x="2094" y="2321"/>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89463" name="Rectangle 23"/>
            <p:cNvSpPr>
              <a:spLocks noChangeArrowheads="1"/>
            </p:cNvSpPr>
            <p:nvPr/>
          </p:nvSpPr>
          <p:spPr bwMode="auto">
            <a:xfrm>
              <a:off x="2127" y="2306"/>
              <a:ext cx="158" cy="192"/>
            </a:xfrm>
            <a:prstGeom prst="rect">
              <a:avLst/>
            </a:prstGeom>
            <a:noFill/>
            <a:ln w="9525">
              <a:noFill/>
              <a:miter lim="800000"/>
              <a:headEnd/>
              <a:tailEnd/>
            </a:ln>
          </p:spPr>
          <p:txBody>
            <a:bodyPr wrap="none" lIns="0" tIns="0" rIns="0" bIns="0">
              <a:spAutoFit/>
            </a:bodyPr>
            <a:lstStyle/>
            <a:p>
              <a:r>
                <a:rPr lang="en-US" altLang="zh-TW" sz="2000" b="1">
                  <a:solidFill>
                    <a:srgbClr val="333399"/>
                  </a:solidFill>
                  <a:latin typeface="Symbol" pitchFamily="18" charset="2"/>
                </a:rPr>
                <a:t>¬</a:t>
              </a:r>
              <a:endParaRPr lang="en-US" altLang="zh-TW"/>
            </a:p>
          </p:txBody>
        </p:sp>
        <p:sp>
          <p:nvSpPr>
            <p:cNvPr id="189464" name="Rectangle 24"/>
            <p:cNvSpPr>
              <a:spLocks noChangeArrowheads="1"/>
            </p:cNvSpPr>
            <p:nvPr/>
          </p:nvSpPr>
          <p:spPr bwMode="auto">
            <a:xfrm>
              <a:off x="2568" y="2291"/>
              <a:ext cx="1050" cy="230"/>
            </a:xfrm>
            <a:prstGeom prst="rect">
              <a:avLst/>
            </a:prstGeom>
            <a:noFill/>
            <a:ln w="9525">
              <a:noFill/>
              <a:miter lim="800000"/>
              <a:headEnd/>
              <a:tailEnd/>
            </a:ln>
          </p:spPr>
          <p:txBody>
            <a:bodyPr wrap="none" lIns="0" tIns="0" rIns="0" bIns="0">
              <a:spAutoFit/>
            </a:bodyPr>
            <a:lstStyle/>
            <a:p>
              <a:r>
                <a:rPr lang="en-US" altLang="zh-TW" b="1">
                  <a:solidFill>
                    <a:srgbClr val="333399"/>
                  </a:solidFill>
                </a:rPr>
                <a:t>Equivalence </a:t>
              </a:r>
              <a:endParaRPr lang="en-US" altLang="zh-TW"/>
            </a:p>
          </p:txBody>
        </p:sp>
        <p:sp>
          <p:nvSpPr>
            <p:cNvPr id="189465" name="Rectangle 25"/>
            <p:cNvSpPr>
              <a:spLocks noChangeArrowheads="1"/>
            </p:cNvSpPr>
            <p:nvPr/>
          </p:nvSpPr>
          <p:spPr bwMode="auto">
            <a:xfrm>
              <a:off x="3697" y="2306"/>
              <a:ext cx="158" cy="192"/>
            </a:xfrm>
            <a:prstGeom prst="rect">
              <a:avLst/>
            </a:prstGeom>
            <a:noFill/>
            <a:ln w="9525">
              <a:noFill/>
              <a:miter lim="800000"/>
              <a:headEnd/>
              <a:tailEnd/>
            </a:ln>
          </p:spPr>
          <p:txBody>
            <a:bodyPr wrap="none" lIns="0" tIns="0" rIns="0" bIns="0">
              <a:spAutoFit/>
            </a:bodyPr>
            <a:lstStyle/>
            <a:p>
              <a:r>
                <a:rPr lang="en-US" altLang="zh-TW" sz="2000" b="1">
                  <a:solidFill>
                    <a:srgbClr val="333399"/>
                  </a:solidFill>
                  <a:latin typeface="Symbol" pitchFamily="18" charset="2"/>
                </a:rPr>
                <a:t>®</a:t>
              </a:r>
              <a:endParaRPr lang="en-US" altLang="zh-TW"/>
            </a:p>
          </p:txBody>
        </p:sp>
        <p:sp>
          <p:nvSpPr>
            <p:cNvPr id="189466" name="Rectangle 26"/>
            <p:cNvSpPr>
              <a:spLocks noChangeArrowheads="1"/>
            </p:cNvSpPr>
            <p:nvPr/>
          </p:nvSpPr>
          <p:spPr bwMode="auto">
            <a:xfrm>
              <a:off x="3856" y="2321"/>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89467" name="Rectangle 27"/>
            <p:cNvSpPr>
              <a:spLocks noChangeArrowheads="1"/>
            </p:cNvSpPr>
            <p:nvPr/>
          </p:nvSpPr>
          <p:spPr bwMode="auto">
            <a:xfrm>
              <a:off x="942" y="2843"/>
              <a:ext cx="3773"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There is no clinically significantly meaningful </a:t>
              </a:r>
              <a:endParaRPr lang="en-US" altLang="zh-TW"/>
            </a:p>
          </p:txBody>
        </p:sp>
        <p:sp>
          <p:nvSpPr>
            <p:cNvPr id="189468" name="Rectangle 28"/>
            <p:cNvSpPr>
              <a:spLocks noChangeArrowheads="1"/>
            </p:cNvSpPr>
            <p:nvPr/>
          </p:nvSpPr>
          <p:spPr bwMode="auto">
            <a:xfrm>
              <a:off x="942" y="3073"/>
              <a:ext cx="4118"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difference between the test drug and the standard </a:t>
              </a:r>
              <a:endParaRPr lang="en-US" altLang="zh-TW"/>
            </a:p>
          </p:txBody>
        </p:sp>
        <p:sp>
          <p:nvSpPr>
            <p:cNvPr id="189469" name="Rectangle 29"/>
            <p:cNvSpPr>
              <a:spLocks noChangeArrowheads="1"/>
            </p:cNvSpPr>
            <p:nvPr/>
          </p:nvSpPr>
          <p:spPr bwMode="auto">
            <a:xfrm>
              <a:off x="942" y="3302"/>
              <a:ext cx="2890"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therapy. It is usually referred to as </a:t>
              </a:r>
              <a:endParaRPr lang="en-US" altLang="zh-TW"/>
            </a:p>
          </p:txBody>
        </p:sp>
        <p:sp>
          <p:nvSpPr>
            <p:cNvPr id="189470" name="Rectangle 30"/>
            <p:cNvSpPr>
              <a:spLocks noChangeArrowheads="1"/>
            </p:cNvSpPr>
            <p:nvPr/>
          </p:nvSpPr>
          <p:spPr bwMode="auto">
            <a:xfrm>
              <a:off x="3832" y="3302"/>
              <a:ext cx="299"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two</a:t>
              </a:r>
              <a:endParaRPr lang="en-US" altLang="zh-TW"/>
            </a:p>
          </p:txBody>
        </p:sp>
        <p:sp>
          <p:nvSpPr>
            <p:cNvPr id="189471" name="Rectangle 31"/>
            <p:cNvSpPr>
              <a:spLocks noChangeArrowheads="1"/>
            </p:cNvSpPr>
            <p:nvPr/>
          </p:nvSpPr>
          <p:spPr bwMode="auto">
            <a:xfrm>
              <a:off x="4130" y="3302"/>
              <a:ext cx="6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a:t>
              </a:r>
              <a:endParaRPr lang="en-US" altLang="zh-TW"/>
            </a:p>
          </p:txBody>
        </p:sp>
        <p:sp>
          <p:nvSpPr>
            <p:cNvPr id="189472" name="Rectangle 32"/>
            <p:cNvSpPr>
              <a:spLocks noChangeArrowheads="1"/>
            </p:cNvSpPr>
            <p:nvPr/>
          </p:nvSpPr>
          <p:spPr bwMode="auto">
            <a:xfrm>
              <a:off x="4194" y="3302"/>
              <a:ext cx="475"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sided </a:t>
              </a:r>
              <a:endParaRPr lang="en-US" altLang="zh-TW"/>
            </a:p>
          </p:txBody>
        </p:sp>
        <p:sp>
          <p:nvSpPr>
            <p:cNvPr id="189473" name="Rectangle 33"/>
            <p:cNvSpPr>
              <a:spLocks noChangeArrowheads="1"/>
            </p:cNvSpPr>
            <p:nvPr/>
          </p:nvSpPr>
          <p:spPr bwMode="auto">
            <a:xfrm>
              <a:off x="942" y="3533"/>
              <a:ext cx="959"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equivalence</a:t>
              </a:r>
              <a:endParaRPr lang="en-US" altLang="zh-TW"/>
            </a:p>
          </p:txBody>
        </p:sp>
        <p:sp>
          <p:nvSpPr>
            <p:cNvPr id="189474" name="Rectangle 34"/>
            <p:cNvSpPr>
              <a:spLocks noChangeArrowheads="1"/>
            </p:cNvSpPr>
            <p:nvPr/>
          </p:nvSpPr>
          <p:spPr bwMode="auto">
            <a:xfrm>
              <a:off x="1901" y="3533"/>
              <a:ext cx="48"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a:t>
              </a:r>
              <a:endParaRPr lang="en-US" altLang="zh-TW"/>
            </a:p>
          </p:txBody>
        </p:sp>
      </p:gr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zh-TW" sz="3600"/>
              <a:t>Relationship Among Non-inferiority, Superiority, and Equivalence</a:t>
            </a:r>
            <a:endParaRPr lang="en-US" altLang="zh-TW"/>
          </a:p>
        </p:txBody>
      </p:sp>
      <p:sp>
        <p:nvSpPr>
          <p:cNvPr id="191492" name="Line 4"/>
          <p:cNvSpPr>
            <a:spLocks noChangeShapeType="1"/>
          </p:cNvSpPr>
          <p:nvPr/>
        </p:nvSpPr>
        <p:spPr bwMode="auto">
          <a:xfrm>
            <a:off x="1403350" y="3357563"/>
            <a:ext cx="6858000" cy="0"/>
          </a:xfrm>
          <a:prstGeom prst="line">
            <a:avLst/>
          </a:prstGeom>
          <a:noFill/>
          <a:ln w="9525">
            <a:solidFill>
              <a:schemeClr val="tx1"/>
            </a:solidFill>
            <a:round/>
            <a:headEnd/>
            <a:tailEnd/>
          </a:ln>
          <a:effectLst/>
        </p:spPr>
        <p:txBody>
          <a:bodyPr wrap="none" anchor="ctr"/>
          <a:lstStyle/>
          <a:p>
            <a:endParaRPr lang="zh-TW" altLang="en-US"/>
          </a:p>
        </p:txBody>
      </p:sp>
      <p:grpSp>
        <p:nvGrpSpPr>
          <p:cNvPr id="191496" name="Group 8"/>
          <p:cNvGrpSpPr>
            <a:grpSpLocks noChangeAspect="1"/>
          </p:cNvGrpSpPr>
          <p:nvPr/>
        </p:nvGrpSpPr>
        <p:grpSpPr bwMode="auto">
          <a:xfrm>
            <a:off x="1403350" y="1844675"/>
            <a:ext cx="6718300" cy="3670300"/>
            <a:chOff x="884" y="1207"/>
            <a:chExt cx="4232" cy="2312"/>
          </a:xfrm>
        </p:grpSpPr>
        <p:sp>
          <p:nvSpPr>
            <p:cNvPr id="191495" name="AutoShape 7"/>
            <p:cNvSpPr>
              <a:spLocks noChangeAspect="1" noChangeArrowheads="1" noTextEdit="1"/>
            </p:cNvSpPr>
            <p:nvPr/>
          </p:nvSpPr>
          <p:spPr bwMode="auto">
            <a:xfrm>
              <a:off x="884" y="1207"/>
              <a:ext cx="4232" cy="2312"/>
            </a:xfrm>
            <a:prstGeom prst="rect">
              <a:avLst/>
            </a:prstGeom>
            <a:noFill/>
            <a:ln w="9525">
              <a:noFill/>
              <a:miter lim="800000"/>
              <a:headEnd/>
              <a:tailEnd/>
            </a:ln>
          </p:spPr>
          <p:txBody>
            <a:bodyPr/>
            <a:lstStyle/>
            <a:p>
              <a:endParaRPr lang="zh-TW" altLang="en-US"/>
            </a:p>
          </p:txBody>
        </p:sp>
        <p:sp>
          <p:nvSpPr>
            <p:cNvPr id="191497" name="Rectangle 9"/>
            <p:cNvSpPr>
              <a:spLocks noChangeArrowheads="1"/>
            </p:cNvSpPr>
            <p:nvPr/>
          </p:nvSpPr>
          <p:spPr bwMode="auto">
            <a:xfrm>
              <a:off x="1815" y="161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1498" name="Rectangle 10"/>
            <p:cNvSpPr>
              <a:spLocks noChangeArrowheads="1"/>
            </p:cNvSpPr>
            <p:nvPr/>
          </p:nvSpPr>
          <p:spPr bwMode="auto">
            <a:xfrm>
              <a:off x="1944" y="1737"/>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1499" name="Rectangle 11"/>
            <p:cNvSpPr>
              <a:spLocks noChangeArrowheads="1"/>
            </p:cNvSpPr>
            <p:nvPr/>
          </p:nvSpPr>
          <p:spPr bwMode="auto">
            <a:xfrm>
              <a:off x="2003" y="1618"/>
              <a:ext cx="75"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1500" name="Rectangle 12"/>
            <p:cNvSpPr>
              <a:spLocks noChangeArrowheads="1"/>
            </p:cNvSpPr>
            <p:nvPr/>
          </p:nvSpPr>
          <p:spPr bwMode="auto">
            <a:xfrm>
              <a:off x="2078" y="1594"/>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1501" name="Rectangle 13"/>
            <p:cNvSpPr>
              <a:spLocks noChangeArrowheads="1"/>
            </p:cNvSpPr>
            <p:nvPr/>
          </p:nvSpPr>
          <p:spPr bwMode="auto">
            <a:xfrm>
              <a:off x="2861" y="161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1502" name="Rectangle 14"/>
            <p:cNvSpPr>
              <a:spLocks noChangeArrowheads="1"/>
            </p:cNvSpPr>
            <p:nvPr/>
          </p:nvSpPr>
          <p:spPr bwMode="auto">
            <a:xfrm>
              <a:off x="2989" y="1737"/>
              <a:ext cx="705"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                 </a:t>
              </a:r>
              <a:endParaRPr lang="en-US" altLang="zh-TW"/>
            </a:p>
          </p:txBody>
        </p:sp>
        <p:sp>
          <p:nvSpPr>
            <p:cNvPr id="191503" name="Rectangle 15"/>
            <p:cNvSpPr>
              <a:spLocks noChangeArrowheads="1"/>
            </p:cNvSpPr>
            <p:nvPr/>
          </p:nvSpPr>
          <p:spPr bwMode="auto">
            <a:xfrm>
              <a:off x="3751" y="161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1504" name="Rectangle 16"/>
            <p:cNvSpPr>
              <a:spLocks noChangeArrowheads="1"/>
            </p:cNvSpPr>
            <p:nvPr/>
          </p:nvSpPr>
          <p:spPr bwMode="auto">
            <a:xfrm>
              <a:off x="3879" y="1737"/>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1505" name="Rectangle 17"/>
            <p:cNvSpPr>
              <a:spLocks noChangeArrowheads="1"/>
            </p:cNvSpPr>
            <p:nvPr/>
          </p:nvSpPr>
          <p:spPr bwMode="auto">
            <a:xfrm>
              <a:off x="3938" y="1618"/>
              <a:ext cx="126"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1506" name="Rectangle 18"/>
            <p:cNvSpPr>
              <a:spLocks noChangeArrowheads="1"/>
            </p:cNvSpPr>
            <p:nvPr/>
          </p:nvSpPr>
          <p:spPr bwMode="auto">
            <a:xfrm>
              <a:off x="4065" y="1594"/>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1507" name="Rectangle 19"/>
            <p:cNvSpPr>
              <a:spLocks noChangeArrowheads="1"/>
            </p:cNvSpPr>
            <p:nvPr/>
          </p:nvSpPr>
          <p:spPr bwMode="auto">
            <a:xfrm>
              <a:off x="2089" y="1947"/>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1508" name="Rectangle 20"/>
            <p:cNvSpPr>
              <a:spLocks noChangeArrowheads="1"/>
            </p:cNvSpPr>
            <p:nvPr/>
          </p:nvSpPr>
          <p:spPr bwMode="auto">
            <a:xfrm>
              <a:off x="2986" y="2075"/>
              <a:ext cx="22" cy="134"/>
            </a:xfrm>
            <a:prstGeom prst="rect">
              <a:avLst/>
            </a:prstGeom>
            <a:noFill/>
            <a:ln w="9525">
              <a:noFill/>
              <a:miter lim="800000"/>
              <a:headEnd/>
              <a:tailEnd/>
            </a:ln>
          </p:spPr>
          <p:txBody>
            <a:bodyPr wrap="none" lIns="0" tIns="0" rIns="0" bIns="0">
              <a:spAutoFit/>
            </a:bodyPr>
            <a:lstStyle/>
            <a:p>
              <a:r>
                <a:rPr lang="en-US" altLang="zh-TW" sz="1400">
                  <a:solidFill>
                    <a:srgbClr val="000000"/>
                  </a:solidFill>
                </a:rPr>
                <a:t>|</a:t>
              </a:r>
              <a:endParaRPr lang="en-US" altLang="zh-TW"/>
            </a:p>
          </p:txBody>
        </p:sp>
        <p:sp>
          <p:nvSpPr>
            <p:cNvPr id="191509" name="Rectangle 21"/>
            <p:cNvSpPr>
              <a:spLocks noChangeArrowheads="1"/>
            </p:cNvSpPr>
            <p:nvPr/>
          </p:nvSpPr>
          <p:spPr bwMode="auto">
            <a:xfrm>
              <a:off x="3817" y="1947"/>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1510" name="Rectangle 22"/>
            <p:cNvSpPr>
              <a:spLocks noChangeArrowheads="1"/>
            </p:cNvSpPr>
            <p:nvPr/>
          </p:nvSpPr>
          <p:spPr bwMode="auto">
            <a:xfrm>
              <a:off x="1070" y="2428"/>
              <a:ext cx="863"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Inferiority</a:t>
              </a:r>
              <a:endParaRPr lang="en-US" altLang="zh-TW"/>
            </a:p>
          </p:txBody>
        </p:sp>
        <p:sp>
          <p:nvSpPr>
            <p:cNvPr id="191511" name="Rectangle 23"/>
            <p:cNvSpPr>
              <a:spLocks noChangeArrowheads="1"/>
            </p:cNvSpPr>
            <p:nvPr/>
          </p:nvSpPr>
          <p:spPr bwMode="auto">
            <a:xfrm>
              <a:off x="1932" y="2442"/>
              <a:ext cx="158" cy="192"/>
            </a:xfrm>
            <a:prstGeom prst="rect">
              <a:avLst/>
            </a:prstGeom>
            <a:noFill/>
            <a:ln w="9525">
              <a:noFill/>
              <a:miter lim="800000"/>
              <a:headEnd/>
              <a:tailEnd/>
            </a:ln>
          </p:spPr>
          <p:txBody>
            <a:bodyPr wrap="none" lIns="0" tIns="0" rIns="0" bIns="0">
              <a:spAutoFit/>
            </a:bodyPr>
            <a:lstStyle/>
            <a:p>
              <a:r>
                <a:rPr lang="en-US" altLang="zh-TW" sz="2000" b="1">
                  <a:solidFill>
                    <a:srgbClr val="CC3300"/>
                  </a:solidFill>
                  <a:latin typeface="Symbol" pitchFamily="18" charset="2"/>
                </a:rPr>
                <a:t>®</a:t>
              </a:r>
              <a:endParaRPr lang="en-US" altLang="zh-TW"/>
            </a:p>
          </p:txBody>
        </p:sp>
        <p:sp>
          <p:nvSpPr>
            <p:cNvPr id="191512" name="Rectangle 24"/>
            <p:cNvSpPr>
              <a:spLocks noChangeArrowheads="1"/>
            </p:cNvSpPr>
            <p:nvPr/>
          </p:nvSpPr>
          <p:spPr bwMode="auto">
            <a:xfrm>
              <a:off x="2092" y="2457"/>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1513" name="Rectangle 25"/>
            <p:cNvSpPr>
              <a:spLocks noChangeArrowheads="1"/>
            </p:cNvSpPr>
            <p:nvPr/>
          </p:nvSpPr>
          <p:spPr bwMode="auto">
            <a:xfrm>
              <a:off x="2125" y="2442"/>
              <a:ext cx="158" cy="192"/>
            </a:xfrm>
            <a:prstGeom prst="rect">
              <a:avLst/>
            </a:prstGeom>
            <a:noFill/>
            <a:ln w="9525">
              <a:noFill/>
              <a:miter lim="800000"/>
              <a:headEnd/>
              <a:tailEnd/>
            </a:ln>
          </p:spPr>
          <p:txBody>
            <a:bodyPr wrap="none" lIns="0" tIns="0" rIns="0" bIns="0">
              <a:spAutoFit/>
            </a:bodyPr>
            <a:lstStyle/>
            <a:p>
              <a:r>
                <a:rPr lang="en-US" altLang="zh-TW" sz="2000" b="1">
                  <a:solidFill>
                    <a:srgbClr val="CC3300"/>
                  </a:solidFill>
                  <a:latin typeface="Symbol" pitchFamily="18" charset="2"/>
                </a:rPr>
                <a:t>¬</a:t>
              </a:r>
              <a:endParaRPr lang="en-US" altLang="zh-TW"/>
            </a:p>
          </p:txBody>
        </p:sp>
        <p:sp>
          <p:nvSpPr>
            <p:cNvPr id="191514" name="Rectangle 26"/>
            <p:cNvSpPr>
              <a:spLocks noChangeArrowheads="1"/>
            </p:cNvSpPr>
            <p:nvPr/>
          </p:nvSpPr>
          <p:spPr bwMode="auto">
            <a:xfrm>
              <a:off x="2564" y="2428"/>
              <a:ext cx="342"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Non</a:t>
              </a:r>
              <a:endParaRPr lang="en-US" altLang="zh-TW"/>
            </a:p>
          </p:txBody>
        </p:sp>
        <p:sp>
          <p:nvSpPr>
            <p:cNvPr id="191515" name="Rectangle 27"/>
            <p:cNvSpPr>
              <a:spLocks noChangeArrowheads="1"/>
            </p:cNvSpPr>
            <p:nvPr/>
          </p:nvSpPr>
          <p:spPr bwMode="auto">
            <a:xfrm>
              <a:off x="2905" y="2428"/>
              <a:ext cx="6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a:t>
              </a:r>
              <a:endParaRPr lang="en-US" altLang="zh-TW"/>
            </a:p>
          </p:txBody>
        </p:sp>
        <p:sp>
          <p:nvSpPr>
            <p:cNvPr id="191516" name="Rectangle 28"/>
            <p:cNvSpPr>
              <a:spLocks noChangeArrowheads="1"/>
            </p:cNvSpPr>
            <p:nvPr/>
          </p:nvSpPr>
          <p:spPr bwMode="auto">
            <a:xfrm>
              <a:off x="2969" y="2428"/>
              <a:ext cx="841"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inferiority</a:t>
              </a:r>
              <a:endParaRPr lang="en-US" altLang="zh-TW"/>
            </a:p>
          </p:txBody>
        </p:sp>
        <p:sp>
          <p:nvSpPr>
            <p:cNvPr id="191517" name="Rectangle 29"/>
            <p:cNvSpPr>
              <a:spLocks noChangeArrowheads="1"/>
            </p:cNvSpPr>
            <p:nvPr/>
          </p:nvSpPr>
          <p:spPr bwMode="auto">
            <a:xfrm>
              <a:off x="1086" y="2980"/>
              <a:ext cx="342"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Non</a:t>
              </a:r>
              <a:endParaRPr lang="en-US" altLang="zh-TW"/>
            </a:p>
          </p:txBody>
        </p:sp>
        <p:sp>
          <p:nvSpPr>
            <p:cNvPr id="191518" name="Rectangle 30"/>
            <p:cNvSpPr>
              <a:spLocks noChangeArrowheads="1"/>
            </p:cNvSpPr>
            <p:nvPr/>
          </p:nvSpPr>
          <p:spPr bwMode="auto">
            <a:xfrm>
              <a:off x="1426" y="2980"/>
              <a:ext cx="64"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a:t>
              </a:r>
              <a:endParaRPr lang="en-US" altLang="zh-TW"/>
            </a:p>
          </p:txBody>
        </p:sp>
        <p:sp>
          <p:nvSpPr>
            <p:cNvPr id="191519" name="Rectangle 31"/>
            <p:cNvSpPr>
              <a:spLocks noChangeArrowheads="1"/>
            </p:cNvSpPr>
            <p:nvPr/>
          </p:nvSpPr>
          <p:spPr bwMode="auto">
            <a:xfrm>
              <a:off x="1491" y="2980"/>
              <a:ext cx="2842"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inferiority = at least as effective as </a:t>
              </a:r>
              <a:endParaRPr lang="en-US" altLang="zh-TW"/>
            </a:p>
          </p:txBody>
        </p:sp>
        <p:sp>
          <p:nvSpPr>
            <p:cNvPr id="191520" name="Rectangle 32"/>
            <p:cNvSpPr>
              <a:spLocks noChangeArrowheads="1"/>
            </p:cNvSpPr>
            <p:nvPr/>
          </p:nvSpPr>
          <p:spPr bwMode="auto">
            <a:xfrm>
              <a:off x="4334" y="2980"/>
              <a:ext cx="192"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a:t>
              </a:r>
              <a:endParaRPr lang="en-US" altLang="zh-TW"/>
            </a:p>
          </p:txBody>
        </p:sp>
        <p:sp>
          <p:nvSpPr>
            <p:cNvPr id="191521" name="Rectangle 33"/>
            <p:cNvSpPr>
              <a:spLocks noChangeArrowheads="1"/>
            </p:cNvSpPr>
            <p:nvPr/>
          </p:nvSpPr>
          <p:spPr bwMode="auto">
            <a:xfrm>
              <a:off x="1086" y="3257"/>
              <a:ext cx="1887"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It is also referred to as </a:t>
              </a:r>
              <a:endParaRPr lang="en-US" altLang="zh-TW"/>
            </a:p>
          </p:txBody>
        </p:sp>
        <p:sp>
          <p:nvSpPr>
            <p:cNvPr id="191522" name="Rectangle 34"/>
            <p:cNvSpPr>
              <a:spLocks noChangeArrowheads="1"/>
            </p:cNvSpPr>
            <p:nvPr/>
          </p:nvSpPr>
          <p:spPr bwMode="auto">
            <a:xfrm>
              <a:off x="2972" y="3257"/>
              <a:ext cx="288"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one</a:t>
              </a:r>
              <a:endParaRPr lang="en-US" altLang="zh-TW"/>
            </a:p>
          </p:txBody>
        </p:sp>
        <p:sp>
          <p:nvSpPr>
            <p:cNvPr id="191523" name="Rectangle 35"/>
            <p:cNvSpPr>
              <a:spLocks noChangeArrowheads="1"/>
            </p:cNvSpPr>
            <p:nvPr/>
          </p:nvSpPr>
          <p:spPr bwMode="auto">
            <a:xfrm>
              <a:off x="3260" y="3257"/>
              <a:ext cx="6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a:t>
              </a:r>
              <a:endParaRPr lang="en-US" altLang="zh-TW"/>
            </a:p>
          </p:txBody>
        </p:sp>
        <p:sp>
          <p:nvSpPr>
            <p:cNvPr id="191524" name="Rectangle 36"/>
            <p:cNvSpPr>
              <a:spLocks noChangeArrowheads="1"/>
            </p:cNvSpPr>
            <p:nvPr/>
          </p:nvSpPr>
          <p:spPr bwMode="auto">
            <a:xfrm>
              <a:off x="3325" y="3257"/>
              <a:ext cx="143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sided equivalence</a:t>
              </a:r>
              <a:endParaRPr lang="en-US" altLang="zh-TW"/>
            </a:p>
          </p:txBody>
        </p:sp>
      </p:gr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zh-TW" sz="3600"/>
              <a:t>Relationship Among Non-inferiority, Superiority, and Equivalence</a:t>
            </a:r>
            <a:endParaRPr lang="en-US" altLang="zh-TW"/>
          </a:p>
        </p:txBody>
      </p:sp>
      <p:sp>
        <p:nvSpPr>
          <p:cNvPr id="193540" name="Line 4"/>
          <p:cNvSpPr>
            <a:spLocks noChangeShapeType="1"/>
          </p:cNvSpPr>
          <p:nvPr/>
        </p:nvSpPr>
        <p:spPr bwMode="auto">
          <a:xfrm>
            <a:off x="1476375" y="3068638"/>
            <a:ext cx="6480175" cy="0"/>
          </a:xfrm>
          <a:prstGeom prst="line">
            <a:avLst/>
          </a:prstGeom>
          <a:noFill/>
          <a:ln w="9525">
            <a:solidFill>
              <a:schemeClr val="tx1"/>
            </a:solidFill>
            <a:round/>
            <a:headEnd/>
            <a:tailEnd/>
          </a:ln>
          <a:effectLst/>
        </p:spPr>
        <p:txBody>
          <a:bodyPr wrap="none" anchor="ctr"/>
          <a:lstStyle/>
          <a:p>
            <a:endParaRPr lang="zh-TW" altLang="en-US"/>
          </a:p>
        </p:txBody>
      </p:sp>
      <p:grpSp>
        <p:nvGrpSpPr>
          <p:cNvPr id="193544" name="Group 8"/>
          <p:cNvGrpSpPr>
            <a:grpSpLocks noChangeAspect="1"/>
          </p:cNvGrpSpPr>
          <p:nvPr/>
        </p:nvGrpSpPr>
        <p:grpSpPr bwMode="auto">
          <a:xfrm>
            <a:off x="1258888" y="1557338"/>
            <a:ext cx="6718300" cy="3670300"/>
            <a:chOff x="764" y="1004"/>
            <a:chExt cx="4232" cy="2312"/>
          </a:xfrm>
        </p:grpSpPr>
        <p:sp>
          <p:nvSpPr>
            <p:cNvPr id="193543" name="AutoShape 7"/>
            <p:cNvSpPr>
              <a:spLocks noChangeAspect="1" noChangeArrowheads="1" noTextEdit="1"/>
            </p:cNvSpPr>
            <p:nvPr/>
          </p:nvSpPr>
          <p:spPr bwMode="auto">
            <a:xfrm>
              <a:off x="764" y="1004"/>
              <a:ext cx="4232" cy="2312"/>
            </a:xfrm>
            <a:prstGeom prst="rect">
              <a:avLst/>
            </a:prstGeom>
            <a:noFill/>
            <a:ln w="9525">
              <a:noFill/>
              <a:miter lim="800000"/>
              <a:headEnd/>
              <a:tailEnd/>
            </a:ln>
          </p:spPr>
          <p:txBody>
            <a:bodyPr/>
            <a:lstStyle/>
            <a:p>
              <a:endParaRPr lang="zh-TW" altLang="en-US"/>
            </a:p>
          </p:txBody>
        </p:sp>
        <p:sp>
          <p:nvSpPr>
            <p:cNvPr id="193545" name="Rectangle 9"/>
            <p:cNvSpPr>
              <a:spLocks noChangeArrowheads="1"/>
            </p:cNvSpPr>
            <p:nvPr/>
          </p:nvSpPr>
          <p:spPr bwMode="auto">
            <a:xfrm>
              <a:off x="1695" y="1415"/>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3546" name="Rectangle 10"/>
            <p:cNvSpPr>
              <a:spLocks noChangeArrowheads="1"/>
            </p:cNvSpPr>
            <p:nvPr/>
          </p:nvSpPr>
          <p:spPr bwMode="auto">
            <a:xfrm>
              <a:off x="1824" y="1534"/>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3547" name="Rectangle 11"/>
            <p:cNvSpPr>
              <a:spLocks noChangeArrowheads="1"/>
            </p:cNvSpPr>
            <p:nvPr/>
          </p:nvSpPr>
          <p:spPr bwMode="auto">
            <a:xfrm>
              <a:off x="1883" y="1415"/>
              <a:ext cx="75"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3548" name="Rectangle 12"/>
            <p:cNvSpPr>
              <a:spLocks noChangeArrowheads="1"/>
            </p:cNvSpPr>
            <p:nvPr/>
          </p:nvSpPr>
          <p:spPr bwMode="auto">
            <a:xfrm>
              <a:off x="1958" y="1391"/>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3549" name="Rectangle 13"/>
            <p:cNvSpPr>
              <a:spLocks noChangeArrowheads="1"/>
            </p:cNvSpPr>
            <p:nvPr/>
          </p:nvSpPr>
          <p:spPr bwMode="auto">
            <a:xfrm>
              <a:off x="2741" y="1415"/>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3550" name="Rectangle 14"/>
            <p:cNvSpPr>
              <a:spLocks noChangeArrowheads="1"/>
            </p:cNvSpPr>
            <p:nvPr/>
          </p:nvSpPr>
          <p:spPr bwMode="auto">
            <a:xfrm>
              <a:off x="2869" y="1534"/>
              <a:ext cx="705"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                 </a:t>
              </a:r>
              <a:endParaRPr lang="en-US" altLang="zh-TW"/>
            </a:p>
          </p:txBody>
        </p:sp>
        <p:sp>
          <p:nvSpPr>
            <p:cNvPr id="193551" name="Rectangle 15"/>
            <p:cNvSpPr>
              <a:spLocks noChangeArrowheads="1"/>
            </p:cNvSpPr>
            <p:nvPr/>
          </p:nvSpPr>
          <p:spPr bwMode="auto">
            <a:xfrm>
              <a:off x="3631" y="1415"/>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3552" name="Rectangle 16"/>
            <p:cNvSpPr>
              <a:spLocks noChangeArrowheads="1"/>
            </p:cNvSpPr>
            <p:nvPr/>
          </p:nvSpPr>
          <p:spPr bwMode="auto">
            <a:xfrm>
              <a:off x="3759" y="1534"/>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3553" name="Rectangle 17"/>
            <p:cNvSpPr>
              <a:spLocks noChangeArrowheads="1"/>
            </p:cNvSpPr>
            <p:nvPr/>
          </p:nvSpPr>
          <p:spPr bwMode="auto">
            <a:xfrm>
              <a:off x="3818" y="1415"/>
              <a:ext cx="126"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3554" name="Rectangle 18"/>
            <p:cNvSpPr>
              <a:spLocks noChangeArrowheads="1"/>
            </p:cNvSpPr>
            <p:nvPr/>
          </p:nvSpPr>
          <p:spPr bwMode="auto">
            <a:xfrm>
              <a:off x="3945" y="1391"/>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3555" name="Rectangle 19"/>
            <p:cNvSpPr>
              <a:spLocks noChangeArrowheads="1"/>
            </p:cNvSpPr>
            <p:nvPr/>
          </p:nvSpPr>
          <p:spPr bwMode="auto">
            <a:xfrm>
              <a:off x="1969" y="1744"/>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3556" name="Rectangle 20"/>
            <p:cNvSpPr>
              <a:spLocks noChangeArrowheads="1"/>
            </p:cNvSpPr>
            <p:nvPr/>
          </p:nvSpPr>
          <p:spPr bwMode="auto">
            <a:xfrm>
              <a:off x="2866" y="1872"/>
              <a:ext cx="22" cy="134"/>
            </a:xfrm>
            <a:prstGeom prst="rect">
              <a:avLst/>
            </a:prstGeom>
            <a:noFill/>
            <a:ln w="9525">
              <a:noFill/>
              <a:miter lim="800000"/>
              <a:headEnd/>
              <a:tailEnd/>
            </a:ln>
          </p:spPr>
          <p:txBody>
            <a:bodyPr wrap="none" lIns="0" tIns="0" rIns="0" bIns="0">
              <a:spAutoFit/>
            </a:bodyPr>
            <a:lstStyle/>
            <a:p>
              <a:r>
                <a:rPr lang="en-US" altLang="zh-TW" sz="1400">
                  <a:solidFill>
                    <a:srgbClr val="000000"/>
                  </a:solidFill>
                </a:rPr>
                <a:t>|</a:t>
              </a:r>
              <a:endParaRPr lang="en-US" altLang="zh-TW"/>
            </a:p>
          </p:txBody>
        </p:sp>
        <p:sp>
          <p:nvSpPr>
            <p:cNvPr id="193557" name="Rectangle 21"/>
            <p:cNvSpPr>
              <a:spLocks noChangeArrowheads="1"/>
            </p:cNvSpPr>
            <p:nvPr/>
          </p:nvSpPr>
          <p:spPr bwMode="auto">
            <a:xfrm>
              <a:off x="3697" y="1744"/>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3558" name="Rectangle 22"/>
            <p:cNvSpPr>
              <a:spLocks noChangeArrowheads="1"/>
            </p:cNvSpPr>
            <p:nvPr/>
          </p:nvSpPr>
          <p:spPr bwMode="auto">
            <a:xfrm>
              <a:off x="2438" y="2219"/>
              <a:ext cx="285"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rPr>
                <a:t>Non</a:t>
              </a:r>
              <a:endParaRPr lang="en-US" altLang="zh-TW"/>
            </a:p>
          </p:txBody>
        </p:sp>
        <p:sp>
          <p:nvSpPr>
            <p:cNvPr id="193559" name="Rectangle 23"/>
            <p:cNvSpPr>
              <a:spLocks noChangeArrowheads="1"/>
            </p:cNvSpPr>
            <p:nvPr/>
          </p:nvSpPr>
          <p:spPr bwMode="auto">
            <a:xfrm>
              <a:off x="2723" y="2219"/>
              <a:ext cx="53"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rPr>
                <a:t>-</a:t>
              </a:r>
              <a:endParaRPr lang="en-US" altLang="zh-TW"/>
            </a:p>
          </p:txBody>
        </p:sp>
        <p:sp>
          <p:nvSpPr>
            <p:cNvPr id="193560" name="Rectangle 24"/>
            <p:cNvSpPr>
              <a:spLocks noChangeArrowheads="1"/>
            </p:cNvSpPr>
            <p:nvPr/>
          </p:nvSpPr>
          <p:spPr bwMode="auto">
            <a:xfrm>
              <a:off x="2776" y="2219"/>
              <a:ext cx="794"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rPr>
                <a:t>superiority </a:t>
              </a:r>
              <a:endParaRPr lang="en-US" altLang="zh-TW"/>
            </a:p>
          </p:txBody>
        </p:sp>
        <p:sp>
          <p:nvSpPr>
            <p:cNvPr id="193561" name="Rectangle 25"/>
            <p:cNvSpPr>
              <a:spLocks noChangeArrowheads="1"/>
            </p:cNvSpPr>
            <p:nvPr/>
          </p:nvSpPr>
          <p:spPr bwMode="auto">
            <a:xfrm>
              <a:off x="3569" y="2204"/>
              <a:ext cx="158"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latin typeface="Symbol" pitchFamily="18" charset="2"/>
                </a:rPr>
                <a:t>®</a:t>
              </a:r>
              <a:endParaRPr lang="en-US" altLang="zh-TW"/>
            </a:p>
          </p:txBody>
        </p:sp>
        <p:sp>
          <p:nvSpPr>
            <p:cNvPr id="193562" name="Rectangle 26"/>
            <p:cNvSpPr>
              <a:spLocks noChangeArrowheads="1"/>
            </p:cNvSpPr>
            <p:nvPr/>
          </p:nvSpPr>
          <p:spPr bwMode="auto">
            <a:xfrm>
              <a:off x="3729" y="2219"/>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3563" name="Rectangle 27"/>
            <p:cNvSpPr>
              <a:spLocks noChangeArrowheads="1"/>
            </p:cNvSpPr>
            <p:nvPr/>
          </p:nvSpPr>
          <p:spPr bwMode="auto">
            <a:xfrm>
              <a:off x="3762" y="2204"/>
              <a:ext cx="158" cy="192"/>
            </a:xfrm>
            <a:prstGeom prst="rect">
              <a:avLst/>
            </a:prstGeom>
            <a:noFill/>
            <a:ln w="9525">
              <a:noFill/>
              <a:miter lim="800000"/>
              <a:headEnd/>
              <a:tailEnd/>
            </a:ln>
          </p:spPr>
          <p:txBody>
            <a:bodyPr wrap="none" lIns="0" tIns="0" rIns="0" bIns="0">
              <a:spAutoFit/>
            </a:bodyPr>
            <a:lstStyle/>
            <a:p>
              <a:r>
                <a:rPr lang="en-US" altLang="zh-TW" sz="2000" b="1">
                  <a:solidFill>
                    <a:srgbClr val="009900"/>
                  </a:solidFill>
                  <a:latin typeface="Symbol" pitchFamily="18" charset="2"/>
                </a:rPr>
                <a:t>¬</a:t>
              </a:r>
              <a:endParaRPr lang="en-US" altLang="zh-TW"/>
            </a:p>
          </p:txBody>
        </p:sp>
        <p:sp>
          <p:nvSpPr>
            <p:cNvPr id="193564" name="Rectangle 28"/>
            <p:cNvSpPr>
              <a:spLocks noChangeArrowheads="1"/>
            </p:cNvSpPr>
            <p:nvPr/>
          </p:nvSpPr>
          <p:spPr bwMode="auto">
            <a:xfrm>
              <a:off x="4041" y="2219"/>
              <a:ext cx="781" cy="192"/>
            </a:xfrm>
            <a:prstGeom prst="rect">
              <a:avLst/>
            </a:prstGeom>
            <a:noFill/>
            <a:ln w="9525">
              <a:noFill/>
              <a:miter lim="800000"/>
              <a:headEnd/>
              <a:tailEnd/>
            </a:ln>
          </p:spPr>
          <p:txBody>
            <a:bodyPr wrap="none" lIns="0" tIns="0" rIns="0" bIns="0">
              <a:spAutoFit/>
            </a:bodyPr>
            <a:lstStyle/>
            <a:p>
              <a:r>
                <a:rPr lang="en-US" altLang="zh-TW" sz="2000" b="1">
                  <a:solidFill>
                    <a:srgbClr val="009900"/>
                  </a:solidFill>
                </a:rPr>
                <a:t>Superiority</a:t>
              </a:r>
              <a:endParaRPr lang="en-US" altLang="zh-TW"/>
            </a:p>
          </p:txBody>
        </p:sp>
        <p:sp>
          <p:nvSpPr>
            <p:cNvPr id="193565" name="Rectangle 29"/>
            <p:cNvSpPr>
              <a:spLocks noChangeArrowheads="1"/>
            </p:cNvSpPr>
            <p:nvPr/>
          </p:nvSpPr>
          <p:spPr bwMode="auto">
            <a:xfrm>
              <a:off x="966" y="2731"/>
              <a:ext cx="342"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Non</a:t>
              </a:r>
              <a:endParaRPr lang="en-US" altLang="zh-TW"/>
            </a:p>
          </p:txBody>
        </p:sp>
        <p:sp>
          <p:nvSpPr>
            <p:cNvPr id="193566" name="Rectangle 30"/>
            <p:cNvSpPr>
              <a:spLocks noChangeArrowheads="1"/>
            </p:cNvSpPr>
            <p:nvPr/>
          </p:nvSpPr>
          <p:spPr bwMode="auto">
            <a:xfrm>
              <a:off x="1306" y="2731"/>
              <a:ext cx="64"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a:t>
              </a:r>
              <a:endParaRPr lang="en-US" altLang="zh-TW"/>
            </a:p>
          </p:txBody>
        </p:sp>
        <p:sp>
          <p:nvSpPr>
            <p:cNvPr id="193567" name="Rectangle 31"/>
            <p:cNvSpPr>
              <a:spLocks noChangeArrowheads="1"/>
            </p:cNvSpPr>
            <p:nvPr/>
          </p:nvSpPr>
          <p:spPr bwMode="auto">
            <a:xfrm>
              <a:off x="1371" y="2731"/>
              <a:ext cx="2929"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superiority = at most as effective as </a:t>
              </a:r>
              <a:endParaRPr lang="en-US" altLang="zh-TW"/>
            </a:p>
          </p:txBody>
        </p:sp>
        <p:sp>
          <p:nvSpPr>
            <p:cNvPr id="193568" name="Rectangle 32"/>
            <p:cNvSpPr>
              <a:spLocks noChangeArrowheads="1"/>
            </p:cNvSpPr>
            <p:nvPr/>
          </p:nvSpPr>
          <p:spPr bwMode="auto">
            <a:xfrm>
              <a:off x="4301" y="2731"/>
              <a:ext cx="192"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a:t>
              </a:r>
              <a:endParaRPr lang="en-US" altLang="zh-TW"/>
            </a:p>
          </p:txBody>
        </p:sp>
        <p:sp>
          <p:nvSpPr>
            <p:cNvPr id="193569" name="Rectangle 33"/>
            <p:cNvSpPr>
              <a:spLocks noChangeArrowheads="1"/>
            </p:cNvSpPr>
            <p:nvPr/>
          </p:nvSpPr>
          <p:spPr bwMode="auto">
            <a:xfrm>
              <a:off x="966" y="3008"/>
              <a:ext cx="1887" cy="230"/>
            </a:xfrm>
            <a:prstGeom prst="rect">
              <a:avLst/>
            </a:prstGeom>
            <a:noFill/>
            <a:ln w="9525">
              <a:noFill/>
              <a:miter lim="800000"/>
              <a:headEnd/>
              <a:tailEnd/>
            </a:ln>
          </p:spPr>
          <p:txBody>
            <a:bodyPr wrap="none" lIns="0" tIns="0" rIns="0" bIns="0">
              <a:spAutoFit/>
            </a:bodyPr>
            <a:lstStyle/>
            <a:p>
              <a:r>
                <a:rPr lang="en-US" altLang="zh-TW" b="1">
                  <a:solidFill>
                    <a:srgbClr val="000000"/>
                  </a:solidFill>
                </a:rPr>
                <a:t>It is also referred to as </a:t>
              </a:r>
              <a:endParaRPr lang="en-US" altLang="zh-TW"/>
            </a:p>
          </p:txBody>
        </p:sp>
        <p:sp>
          <p:nvSpPr>
            <p:cNvPr id="193570" name="Rectangle 34"/>
            <p:cNvSpPr>
              <a:spLocks noChangeArrowheads="1"/>
            </p:cNvSpPr>
            <p:nvPr/>
          </p:nvSpPr>
          <p:spPr bwMode="auto">
            <a:xfrm>
              <a:off x="2852" y="3008"/>
              <a:ext cx="288"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one</a:t>
              </a:r>
              <a:endParaRPr lang="en-US" altLang="zh-TW"/>
            </a:p>
          </p:txBody>
        </p:sp>
        <p:sp>
          <p:nvSpPr>
            <p:cNvPr id="193571" name="Rectangle 35"/>
            <p:cNvSpPr>
              <a:spLocks noChangeArrowheads="1"/>
            </p:cNvSpPr>
            <p:nvPr/>
          </p:nvSpPr>
          <p:spPr bwMode="auto">
            <a:xfrm>
              <a:off x="3140" y="3008"/>
              <a:ext cx="6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a:t>
              </a:r>
              <a:endParaRPr lang="en-US" altLang="zh-TW"/>
            </a:p>
          </p:txBody>
        </p:sp>
        <p:sp>
          <p:nvSpPr>
            <p:cNvPr id="193572" name="Rectangle 36"/>
            <p:cNvSpPr>
              <a:spLocks noChangeArrowheads="1"/>
            </p:cNvSpPr>
            <p:nvPr/>
          </p:nvSpPr>
          <p:spPr bwMode="auto">
            <a:xfrm>
              <a:off x="3205" y="3008"/>
              <a:ext cx="143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sided equivalence</a:t>
              </a:r>
              <a:endParaRPr lang="en-US" altLang="zh-TW"/>
            </a:p>
          </p:txBody>
        </p:sp>
      </p:gr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TW"/>
              <a:t>Phase I </a:t>
            </a:r>
          </a:p>
        </p:txBody>
      </p:sp>
      <p:sp>
        <p:nvSpPr>
          <p:cNvPr id="73731" name="Rectangle 3"/>
          <p:cNvSpPr>
            <a:spLocks noGrp="1" noChangeArrowheads="1"/>
          </p:cNvSpPr>
          <p:nvPr>
            <p:ph type="body" idx="1"/>
          </p:nvPr>
        </p:nvSpPr>
        <p:spPr/>
        <p:txBody>
          <a:bodyPr/>
          <a:lstStyle/>
          <a:p>
            <a:r>
              <a:rPr lang="zh-TW" altLang="en-US" sz="3000">
                <a:ea typeface="標楷體" pitchFamily="65" charset="-120"/>
              </a:rPr>
              <a:t>根據臨床前藥理研究結果，首次在人體（健康）進行研究藥物的周密試驗。</a:t>
            </a:r>
          </a:p>
          <a:p>
            <a:r>
              <a:rPr lang="zh-TW" altLang="en-US" sz="3000">
                <a:ea typeface="標楷體" pitchFamily="65" charset="-120"/>
              </a:rPr>
              <a:t>目的是觀察藥物在人體內的作用機制：藥物動力學，藥物在人體內的吸收速率和程度、在體內重要器官的分布和維持情況、代謝、排泄的速率和程度等，和藥效學、耐受性和安全性。</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zh-TW" sz="3600"/>
              <a:t>Relationship Among Non-inferiority, Superiority, and Equivalence</a:t>
            </a:r>
            <a:endParaRPr lang="en-US" altLang="zh-TW"/>
          </a:p>
        </p:txBody>
      </p:sp>
      <p:sp>
        <p:nvSpPr>
          <p:cNvPr id="195588" name="Line 4"/>
          <p:cNvSpPr>
            <a:spLocks noChangeShapeType="1"/>
          </p:cNvSpPr>
          <p:nvPr/>
        </p:nvSpPr>
        <p:spPr bwMode="auto">
          <a:xfrm>
            <a:off x="971550" y="2852738"/>
            <a:ext cx="6858000" cy="0"/>
          </a:xfrm>
          <a:prstGeom prst="line">
            <a:avLst/>
          </a:prstGeom>
          <a:noFill/>
          <a:ln w="9525">
            <a:solidFill>
              <a:schemeClr val="tx1"/>
            </a:solidFill>
            <a:round/>
            <a:headEnd/>
            <a:tailEnd/>
          </a:ln>
          <a:effectLst/>
        </p:spPr>
        <p:txBody>
          <a:bodyPr wrap="none" anchor="ctr"/>
          <a:lstStyle/>
          <a:p>
            <a:endParaRPr lang="zh-TW" altLang="en-US"/>
          </a:p>
        </p:txBody>
      </p:sp>
      <p:grpSp>
        <p:nvGrpSpPr>
          <p:cNvPr id="195629" name="Group 45"/>
          <p:cNvGrpSpPr>
            <a:grpSpLocks noChangeAspect="1"/>
          </p:cNvGrpSpPr>
          <p:nvPr/>
        </p:nvGrpSpPr>
        <p:grpSpPr bwMode="auto">
          <a:xfrm>
            <a:off x="1187450" y="1341438"/>
            <a:ext cx="6718300" cy="4054475"/>
            <a:chOff x="764" y="887"/>
            <a:chExt cx="4232" cy="2554"/>
          </a:xfrm>
        </p:grpSpPr>
        <p:sp>
          <p:nvSpPr>
            <p:cNvPr id="195628" name="AutoShape 44"/>
            <p:cNvSpPr>
              <a:spLocks noChangeAspect="1" noChangeArrowheads="1" noTextEdit="1"/>
            </p:cNvSpPr>
            <p:nvPr/>
          </p:nvSpPr>
          <p:spPr bwMode="auto">
            <a:xfrm>
              <a:off x="764" y="887"/>
              <a:ext cx="4232" cy="2545"/>
            </a:xfrm>
            <a:prstGeom prst="rect">
              <a:avLst/>
            </a:prstGeom>
            <a:noFill/>
            <a:ln w="9525">
              <a:noFill/>
              <a:miter lim="800000"/>
              <a:headEnd/>
              <a:tailEnd/>
            </a:ln>
          </p:spPr>
          <p:txBody>
            <a:bodyPr/>
            <a:lstStyle/>
            <a:p>
              <a:endParaRPr lang="zh-TW" altLang="en-US"/>
            </a:p>
          </p:txBody>
        </p:sp>
        <p:sp>
          <p:nvSpPr>
            <p:cNvPr id="195630" name="Rectangle 46"/>
            <p:cNvSpPr>
              <a:spLocks noChangeArrowheads="1"/>
            </p:cNvSpPr>
            <p:nvPr/>
          </p:nvSpPr>
          <p:spPr bwMode="auto">
            <a:xfrm>
              <a:off x="1695" y="129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5631" name="Rectangle 47"/>
            <p:cNvSpPr>
              <a:spLocks noChangeArrowheads="1"/>
            </p:cNvSpPr>
            <p:nvPr/>
          </p:nvSpPr>
          <p:spPr bwMode="auto">
            <a:xfrm>
              <a:off x="1824" y="1417"/>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5632" name="Rectangle 48"/>
            <p:cNvSpPr>
              <a:spLocks noChangeArrowheads="1"/>
            </p:cNvSpPr>
            <p:nvPr/>
          </p:nvSpPr>
          <p:spPr bwMode="auto">
            <a:xfrm>
              <a:off x="1883" y="1298"/>
              <a:ext cx="75"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5633" name="Rectangle 49"/>
            <p:cNvSpPr>
              <a:spLocks noChangeArrowheads="1"/>
            </p:cNvSpPr>
            <p:nvPr/>
          </p:nvSpPr>
          <p:spPr bwMode="auto">
            <a:xfrm>
              <a:off x="1958" y="1274"/>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5634" name="Rectangle 50"/>
            <p:cNvSpPr>
              <a:spLocks noChangeArrowheads="1"/>
            </p:cNvSpPr>
            <p:nvPr/>
          </p:nvSpPr>
          <p:spPr bwMode="auto">
            <a:xfrm>
              <a:off x="2741" y="129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5635" name="Rectangle 51"/>
            <p:cNvSpPr>
              <a:spLocks noChangeArrowheads="1"/>
            </p:cNvSpPr>
            <p:nvPr/>
          </p:nvSpPr>
          <p:spPr bwMode="auto">
            <a:xfrm>
              <a:off x="2869" y="1417"/>
              <a:ext cx="705"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                 </a:t>
              </a:r>
              <a:endParaRPr lang="en-US" altLang="zh-TW"/>
            </a:p>
          </p:txBody>
        </p:sp>
        <p:sp>
          <p:nvSpPr>
            <p:cNvPr id="195636" name="Rectangle 52"/>
            <p:cNvSpPr>
              <a:spLocks noChangeArrowheads="1"/>
            </p:cNvSpPr>
            <p:nvPr/>
          </p:nvSpPr>
          <p:spPr bwMode="auto">
            <a:xfrm>
              <a:off x="3631" y="1298"/>
              <a:ext cx="129"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5637" name="Rectangle 53"/>
            <p:cNvSpPr>
              <a:spLocks noChangeArrowheads="1"/>
            </p:cNvSpPr>
            <p:nvPr/>
          </p:nvSpPr>
          <p:spPr bwMode="auto">
            <a:xfrm>
              <a:off x="3759" y="1417"/>
              <a:ext cx="59" cy="182"/>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5638" name="Rectangle 54"/>
            <p:cNvSpPr>
              <a:spLocks noChangeArrowheads="1"/>
            </p:cNvSpPr>
            <p:nvPr/>
          </p:nvSpPr>
          <p:spPr bwMode="auto">
            <a:xfrm>
              <a:off x="3818" y="1298"/>
              <a:ext cx="126" cy="269"/>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5639" name="Rectangle 55"/>
            <p:cNvSpPr>
              <a:spLocks noChangeArrowheads="1"/>
            </p:cNvSpPr>
            <p:nvPr/>
          </p:nvSpPr>
          <p:spPr bwMode="auto">
            <a:xfrm>
              <a:off x="3945" y="1274"/>
              <a:ext cx="111" cy="269"/>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5640" name="Rectangle 56"/>
            <p:cNvSpPr>
              <a:spLocks noChangeArrowheads="1"/>
            </p:cNvSpPr>
            <p:nvPr/>
          </p:nvSpPr>
          <p:spPr bwMode="auto">
            <a:xfrm>
              <a:off x="1969" y="1627"/>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5641" name="Rectangle 57"/>
            <p:cNvSpPr>
              <a:spLocks noChangeArrowheads="1"/>
            </p:cNvSpPr>
            <p:nvPr/>
          </p:nvSpPr>
          <p:spPr bwMode="auto">
            <a:xfrm>
              <a:off x="2866" y="1754"/>
              <a:ext cx="22" cy="134"/>
            </a:xfrm>
            <a:prstGeom prst="rect">
              <a:avLst/>
            </a:prstGeom>
            <a:noFill/>
            <a:ln w="9525">
              <a:noFill/>
              <a:miter lim="800000"/>
              <a:headEnd/>
              <a:tailEnd/>
            </a:ln>
          </p:spPr>
          <p:txBody>
            <a:bodyPr wrap="none" lIns="0" tIns="0" rIns="0" bIns="0">
              <a:spAutoFit/>
            </a:bodyPr>
            <a:lstStyle/>
            <a:p>
              <a:r>
                <a:rPr lang="en-US" altLang="zh-TW" sz="1400">
                  <a:solidFill>
                    <a:srgbClr val="000000"/>
                  </a:solidFill>
                </a:rPr>
                <a:t>|</a:t>
              </a:r>
              <a:endParaRPr lang="en-US" altLang="zh-TW"/>
            </a:p>
          </p:txBody>
        </p:sp>
        <p:sp>
          <p:nvSpPr>
            <p:cNvPr id="195642" name="Rectangle 58"/>
            <p:cNvSpPr>
              <a:spLocks noChangeArrowheads="1"/>
            </p:cNvSpPr>
            <p:nvPr/>
          </p:nvSpPr>
          <p:spPr bwMode="auto">
            <a:xfrm>
              <a:off x="3697" y="1627"/>
              <a:ext cx="85" cy="307"/>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5643" name="Rectangle 59"/>
            <p:cNvSpPr>
              <a:spLocks noChangeArrowheads="1"/>
            </p:cNvSpPr>
            <p:nvPr/>
          </p:nvSpPr>
          <p:spPr bwMode="auto">
            <a:xfrm>
              <a:off x="862" y="2107"/>
              <a:ext cx="959"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Inferiority  </a:t>
              </a:r>
              <a:endParaRPr lang="en-US" altLang="zh-TW"/>
            </a:p>
          </p:txBody>
        </p:sp>
        <p:sp>
          <p:nvSpPr>
            <p:cNvPr id="195644" name="Rectangle 60"/>
            <p:cNvSpPr>
              <a:spLocks noChangeArrowheads="1"/>
            </p:cNvSpPr>
            <p:nvPr/>
          </p:nvSpPr>
          <p:spPr bwMode="auto">
            <a:xfrm>
              <a:off x="1821" y="2122"/>
              <a:ext cx="158" cy="192"/>
            </a:xfrm>
            <a:prstGeom prst="rect">
              <a:avLst/>
            </a:prstGeom>
            <a:noFill/>
            <a:ln w="9525">
              <a:noFill/>
              <a:miter lim="800000"/>
              <a:headEnd/>
              <a:tailEnd/>
            </a:ln>
          </p:spPr>
          <p:txBody>
            <a:bodyPr wrap="none" lIns="0" tIns="0" rIns="0" bIns="0">
              <a:spAutoFit/>
            </a:bodyPr>
            <a:lstStyle/>
            <a:p>
              <a:r>
                <a:rPr lang="en-US" altLang="zh-TW" sz="2000" b="1">
                  <a:solidFill>
                    <a:srgbClr val="CC3300"/>
                  </a:solidFill>
                  <a:latin typeface="Symbol" pitchFamily="18" charset="2"/>
                </a:rPr>
                <a:t>®</a:t>
              </a:r>
              <a:endParaRPr lang="en-US" altLang="zh-TW"/>
            </a:p>
          </p:txBody>
        </p:sp>
        <p:sp>
          <p:nvSpPr>
            <p:cNvPr id="195645" name="Rectangle 61"/>
            <p:cNvSpPr>
              <a:spLocks noChangeArrowheads="1"/>
            </p:cNvSpPr>
            <p:nvPr/>
          </p:nvSpPr>
          <p:spPr bwMode="auto">
            <a:xfrm>
              <a:off x="1980" y="2137"/>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5646" name="Rectangle 62"/>
            <p:cNvSpPr>
              <a:spLocks noChangeArrowheads="1"/>
            </p:cNvSpPr>
            <p:nvPr/>
          </p:nvSpPr>
          <p:spPr bwMode="auto">
            <a:xfrm>
              <a:off x="2014" y="2122"/>
              <a:ext cx="158" cy="192"/>
            </a:xfrm>
            <a:prstGeom prst="rect">
              <a:avLst/>
            </a:prstGeom>
            <a:noFill/>
            <a:ln w="9525">
              <a:noFill/>
              <a:miter lim="800000"/>
              <a:headEnd/>
              <a:tailEnd/>
            </a:ln>
          </p:spPr>
          <p:txBody>
            <a:bodyPr wrap="none" lIns="0" tIns="0" rIns="0" bIns="0">
              <a:spAutoFit/>
            </a:bodyPr>
            <a:lstStyle/>
            <a:p>
              <a:r>
                <a:rPr lang="en-US" altLang="zh-TW" sz="2000" b="1">
                  <a:solidFill>
                    <a:srgbClr val="0000FF"/>
                  </a:solidFill>
                  <a:latin typeface="Symbol" pitchFamily="18" charset="2"/>
                </a:rPr>
                <a:t>¬</a:t>
              </a:r>
              <a:endParaRPr lang="en-US" altLang="zh-TW"/>
            </a:p>
          </p:txBody>
        </p:sp>
        <p:sp>
          <p:nvSpPr>
            <p:cNvPr id="195647" name="Rectangle 63"/>
            <p:cNvSpPr>
              <a:spLocks noChangeArrowheads="1"/>
            </p:cNvSpPr>
            <p:nvPr/>
          </p:nvSpPr>
          <p:spPr bwMode="auto">
            <a:xfrm>
              <a:off x="2373" y="2107"/>
              <a:ext cx="1098" cy="230"/>
            </a:xfrm>
            <a:prstGeom prst="rect">
              <a:avLst/>
            </a:prstGeom>
            <a:noFill/>
            <a:ln w="9525">
              <a:noFill/>
              <a:miter lim="800000"/>
              <a:headEnd/>
              <a:tailEnd/>
            </a:ln>
          </p:spPr>
          <p:txBody>
            <a:bodyPr wrap="none" lIns="0" tIns="0" rIns="0" bIns="0">
              <a:spAutoFit/>
            </a:bodyPr>
            <a:lstStyle/>
            <a:p>
              <a:r>
                <a:rPr lang="en-US" altLang="zh-TW" b="1">
                  <a:solidFill>
                    <a:srgbClr val="0000FF"/>
                  </a:solidFill>
                </a:rPr>
                <a:t>Equivalence  </a:t>
              </a:r>
              <a:endParaRPr lang="en-US" altLang="zh-TW"/>
            </a:p>
          </p:txBody>
        </p:sp>
        <p:sp>
          <p:nvSpPr>
            <p:cNvPr id="195648" name="Rectangle 64"/>
            <p:cNvSpPr>
              <a:spLocks noChangeArrowheads="1"/>
            </p:cNvSpPr>
            <p:nvPr/>
          </p:nvSpPr>
          <p:spPr bwMode="auto">
            <a:xfrm>
              <a:off x="3590" y="2122"/>
              <a:ext cx="158" cy="192"/>
            </a:xfrm>
            <a:prstGeom prst="rect">
              <a:avLst/>
            </a:prstGeom>
            <a:noFill/>
            <a:ln w="9525">
              <a:noFill/>
              <a:miter lim="800000"/>
              <a:headEnd/>
              <a:tailEnd/>
            </a:ln>
          </p:spPr>
          <p:txBody>
            <a:bodyPr wrap="none" lIns="0" tIns="0" rIns="0" bIns="0">
              <a:spAutoFit/>
            </a:bodyPr>
            <a:lstStyle/>
            <a:p>
              <a:r>
                <a:rPr lang="en-US" altLang="zh-TW" sz="2000" b="1">
                  <a:solidFill>
                    <a:srgbClr val="0000FF"/>
                  </a:solidFill>
                  <a:latin typeface="Symbol" pitchFamily="18" charset="2"/>
                </a:rPr>
                <a:t>®</a:t>
              </a:r>
              <a:endParaRPr lang="en-US" altLang="zh-TW"/>
            </a:p>
          </p:txBody>
        </p:sp>
        <p:sp>
          <p:nvSpPr>
            <p:cNvPr id="195649" name="Rectangle 65"/>
            <p:cNvSpPr>
              <a:spLocks noChangeArrowheads="1"/>
            </p:cNvSpPr>
            <p:nvPr/>
          </p:nvSpPr>
          <p:spPr bwMode="auto">
            <a:xfrm>
              <a:off x="3749" y="2137"/>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5650" name="Rectangle 66"/>
            <p:cNvSpPr>
              <a:spLocks noChangeArrowheads="1"/>
            </p:cNvSpPr>
            <p:nvPr/>
          </p:nvSpPr>
          <p:spPr bwMode="auto">
            <a:xfrm>
              <a:off x="3783" y="2122"/>
              <a:ext cx="158" cy="192"/>
            </a:xfrm>
            <a:prstGeom prst="rect">
              <a:avLst/>
            </a:prstGeom>
            <a:noFill/>
            <a:ln w="9525">
              <a:noFill/>
              <a:miter lim="800000"/>
              <a:headEnd/>
              <a:tailEnd/>
            </a:ln>
          </p:spPr>
          <p:txBody>
            <a:bodyPr wrap="none" lIns="0" tIns="0" rIns="0" bIns="0">
              <a:spAutoFit/>
            </a:bodyPr>
            <a:lstStyle/>
            <a:p>
              <a:r>
                <a:rPr lang="en-US" altLang="zh-TW" sz="2000" b="1">
                  <a:solidFill>
                    <a:srgbClr val="009900"/>
                  </a:solidFill>
                  <a:latin typeface="Symbol" pitchFamily="18" charset="2"/>
                </a:rPr>
                <a:t>¬</a:t>
              </a:r>
              <a:endParaRPr lang="en-US" altLang="zh-TW"/>
            </a:p>
          </p:txBody>
        </p:sp>
        <p:sp>
          <p:nvSpPr>
            <p:cNvPr id="195651" name="Rectangle 67"/>
            <p:cNvSpPr>
              <a:spLocks noChangeArrowheads="1"/>
            </p:cNvSpPr>
            <p:nvPr/>
          </p:nvSpPr>
          <p:spPr bwMode="auto">
            <a:xfrm>
              <a:off x="4061" y="2137"/>
              <a:ext cx="781" cy="192"/>
            </a:xfrm>
            <a:prstGeom prst="rect">
              <a:avLst/>
            </a:prstGeom>
            <a:noFill/>
            <a:ln w="9525">
              <a:noFill/>
              <a:miter lim="800000"/>
              <a:headEnd/>
              <a:tailEnd/>
            </a:ln>
          </p:spPr>
          <p:txBody>
            <a:bodyPr wrap="none" lIns="0" tIns="0" rIns="0" bIns="0">
              <a:spAutoFit/>
            </a:bodyPr>
            <a:lstStyle/>
            <a:p>
              <a:r>
                <a:rPr lang="en-US" altLang="zh-TW" sz="2000" b="1">
                  <a:solidFill>
                    <a:srgbClr val="009900"/>
                  </a:solidFill>
                </a:rPr>
                <a:t>Superiority</a:t>
              </a:r>
              <a:endParaRPr lang="en-US" altLang="zh-TW"/>
            </a:p>
          </p:txBody>
        </p:sp>
        <p:sp>
          <p:nvSpPr>
            <p:cNvPr id="195652" name="Rectangle 68"/>
            <p:cNvSpPr>
              <a:spLocks noChangeArrowheads="1"/>
            </p:cNvSpPr>
            <p:nvPr/>
          </p:nvSpPr>
          <p:spPr bwMode="auto">
            <a:xfrm>
              <a:off x="1958" y="2689"/>
              <a:ext cx="35" cy="192"/>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5653" name="Rectangle 69"/>
            <p:cNvSpPr>
              <a:spLocks noChangeArrowheads="1"/>
            </p:cNvSpPr>
            <p:nvPr/>
          </p:nvSpPr>
          <p:spPr bwMode="auto">
            <a:xfrm>
              <a:off x="1992" y="2674"/>
              <a:ext cx="158" cy="192"/>
            </a:xfrm>
            <a:prstGeom prst="rect">
              <a:avLst/>
            </a:prstGeom>
            <a:noFill/>
            <a:ln w="9525">
              <a:noFill/>
              <a:miter lim="800000"/>
              <a:headEnd/>
              <a:tailEnd/>
            </a:ln>
          </p:spPr>
          <p:txBody>
            <a:bodyPr wrap="none" lIns="0" tIns="0" rIns="0" bIns="0">
              <a:spAutoFit/>
            </a:bodyPr>
            <a:lstStyle/>
            <a:p>
              <a:r>
                <a:rPr lang="en-US" altLang="zh-TW" sz="2000" b="1">
                  <a:solidFill>
                    <a:srgbClr val="CC3300"/>
                  </a:solidFill>
                  <a:latin typeface="Symbol" pitchFamily="18" charset="2"/>
                </a:rPr>
                <a:t>¬</a:t>
              </a:r>
              <a:endParaRPr lang="en-US" altLang="zh-TW"/>
            </a:p>
          </p:txBody>
        </p:sp>
        <p:sp>
          <p:nvSpPr>
            <p:cNvPr id="195654" name="Rectangle 70"/>
            <p:cNvSpPr>
              <a:spLocks noChangeArrowheads="1"/>
            </p:cNvSpPr>
            <p:nvPr/>
          </p:nvSpPr>
          <p:spPr bwMode="auto">
            <a:xfrm>
              <a:off x="2432" y="2659"/>
              <a:ext cx="342"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Non</a:t>
              </a:r>
              <a:endParaRPr lang="en-US" altLang="zh-TW"/>
            </a:p>
          </p:txBody>
        </p:sp>
        <p:sp>
          <p:nvSpPr>
            <p:cNvPr id="195655" name="Rectangle 71"/>
            <p:cNvSpPr>
              <a:spLocks noChangeArrowheads="1"/>
            </p:cNvSpPr>
            <p:nvPr/>
          </p:nvSpPr>
          <p:spPr bwMode="auto">
            <a:xfrm>
              <a:off x="2773" y="2659"/>
              <a:ext cx="64"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a:t>
              </a:r>
              <a:endParaRPr lang="en-US" altLang="zh-TW"/>
            </a:p>
          </p:txBody>
        </p:sp>
        <p:sp>
          <p:nvSpPr>
            <p:cNvPr id="195656" name="Rectangle 72"/>
            <p:cNvSpPr>
              <a:spLocks noChangeArrowheads="1"/>
            </p:cNvSpPr>
            <p:nvPr/>
          </p:nvSpPr>
          <p:spPr bwMode="auto">
            <a:xfrm>
              <a:off x="2837" y="2659"/>
              <a:ext cx="841" cy="230"/>
            </a:xfrm>
            <a:prstGeom prst="rect">
              <a:avLst/>
            </a:prstGeom>
            <a:noFill/>
            <a:ln w="9525">
              <a:noFill/>
              <a:miter lim="800000"/>
              <a:headEnd/>
              <a:tailEnd/>
            </a:ln>
          </p:spPr>
          <p:txBody>
            <a:bodyPr wrap="none" lIns="0" tIns="0" rIns="0" bIns="0">
              <a:spAutoFit/>
            </a:bodyPr>
            <a:lstStyle/>
            <a:p>
              <a:r>
                <a:rPr lang="en-US" altLang="zh-TW" b="1">
                  <a:solidFill>
                    <a:srgbClr val="CC3300"/>
                  </a:solidFill>
                </a:rPr>
                <a:t>inferiority</a:t>
              </a:r>
              <a:endParaRPr lang="en-US" altLang="zh-TW"/>
            </a:p>
          </p:txBody>
        </p:sp>
        <p:sp>
          <p:nvSpPr>
            <p:cNvPr id="195657" name="Rectangle 73"/>
            <p:cNvSpPr>
              <a:spLocks noChangeArrowheads="1"/>
            </p:cNvSpPr>
            <p:nvPr/>
          </p:nvSpPr>
          <p:spPr bwMode="auto">
            <a:xfrm>
              <a:off x="2159" y="2935"/>
              <a:ext cx="342" cy="230"/>
            </a:xfrm>
            <a:prstGeom prst="rect">
              <a:avLst/>
            </a:prstGeom>
            <a:noFill/>
            <a:ln w="9525">
              <a:noFill/>
              <a:miter lim="800000"/>
              <a:headEnd/>
              <a:tailEnd/>
            </a:ln>
          </p:spPr>
          <p:txBody>
            <a:bodyPr wrap="none" lIns="0" tIns="0" rIns="0" bIns="0">
              <a:spAutoFit/>
            </a:bodyPr>
            <a:lstStyle/>
            <a:p>
              <a:r>
                <a:rPr lang="en-US" altLang="zh-TW" b="1">
                  <a:solidFill>
                    <a:srgbClr val="669900"/>
                  </a:solidFill>
                </a:rPr>
                <a:t>Non</a:t>
              </a:r>
              <a:endParaRPr lang="en-US" altLang="zh-TW"/>
            </a:p>
          </p:txBody>
        </p:sp>
        <p:sp>
          <p:nvSpPr>
            <p:cNvPr id="195658" name="Rectangle 74"/>
            <p:cNvSpPr>
              <a:spLocks noChangeArrowheads="1"/>
            </p:cNvSpPr>
            <p:nvPr/>
          </p:nvSpPr>
          <p:spPr bwMode="auto">
            <a:xfrm>
              <a:off x="2500" y="2935"/>
              <a:ext cx="64" cy="230"/>
            </a:xfrm>
            <a:prstGeom prst="rect">
              <a:avLst/>
            </a:prstGeom>
            <a:noFill/>
            <a:ln w="9525">
              <a:noFill/>
              <a:miter lim="800000"/>
              <a:headEnd/>
              <a:tailEnd/>
            </a:ln>
          </p:spPr>
          <p:txBody>
            <a:bodyPr wrap="none" lIns="0" tIns="0" rIns="0" bIns="0">
              <a:spAutoFit/>
            </a:bodyPr>
            <a:lstStyle/>
            <a:p>
              <a:r>
                <a:rPr lang="en-US" altLang="zh-TW" b="1">
                  <a:solidFill>
                    <a:srgbClr val="669900"/>
                  </a:solidFill>
                </a:rPr>
                <a:t>-</a:t>
              </a:r>
              <a:endParaRPr lang="en-US" altLang="zh-TW"/>
            </a:p>
          </p:txBody>
        </p:sp>
        <p:sp>
          <p:nvSpPr>
            <p:cNvPr id="195659" name="Rectangle 75"/>
            <p:cNvSpPr>
              <a:spLocks noChangeArrowheads="1"/>
            </p:cNvSpPr>
            <p:nvPr/>
          </p:nvSpPr>
          <p:spPr bwMode="auto">
            <a:xfrm>
              <a:off x="2564" y="2935"/>
              <a:ext cx="906" cy="230"/>
            </a:xfrm>
            <a:prstGeom prst="rect">
              <a:avLst/>
            </a:prstGeom>
            <a:noFill/>
            <a:ln w="9525">
              <a:noFill/>
              <a:miter lim="800000"/>
              <a:headEnd/>
              <a:tailEnd/>
            </a:ln>
          </p:spPr>
          <p:txBody>
            <a:bodyPr wrap="none" lIns="0" tIns="0" rIns="0" bIns="0">
              <a:spAutoFit/>
            </a:bodyPr>
            <a:lstStyle/>
            <a:p>
              <a:r>
                <a:rPr lang="en-US" altLang="zh-TW" b="1">
                  <a:solidFill>
                    <a:srgbClr val="669900"/>
                  </a:solidFill>
                </a:rPr>
                <a:t>superiority</a:t>
              </a:r>
              <a:endParaRPr lang="en-US" altLang="zh-TW"/>
            </a:p>
          </p:txBody>
        </p:sp>
        <p:sp>
          <p:nvSpPr>
            <p:cNvPr id="195660" name="Rectangle 76"/>
            <p:cNvSpPr>
              <a:spLocks noChangeArrowheads="1"/>
            </p:cNvSpPr>
            <p:nvPr/>
          </p:nvSpPr>
          <p:spPr bwMode="auto">
            <a:xfrm>
              <a:off x="3590" y="2950"/>
              <a:ext cx="158"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latin typeface="Symbol" pitchFamily="18" charset="2"/>
                </a:rPr>
                <a:t>®</a:t>
              </a:r>
              <a:endParaRPr lang="en-US" altLang="zh-TW"/>
            </a:p>
          </p:txBody>
        </p:sp>
        <p:sp>
          <p:nvSpPr>
            <p:cNvPr id="195661" name="Rectangle 77"/>
            <p:cNvSpPr>
              <a:spLocks noChangeArrowheads="1"/>
            </p:cNvSpPr>
            <p:nvPr/>
          </p:nvSpPr>
          <p:spPr bwMode="auto">
            <a:xfrm>
              <a:off x="3750" y="2965"/>
              <a:ext cx="35" cy="192"/>
            </a:xfrm>
            <a:prstGeom prst="rect">
              <a:avLst/>
            </a:prstGeom>
            <a:noFill/>
            <a:ln w="9525">
              <a:noFill/>
              <a:miter lim="800000"/>
              <a:headEnd/>
              <a:tailEnd/>
            </a:ln>
          </p:spPr>
          <p:txBody>
            <a:bodyPr wrap="none" lIns="0" tIns="0" rIns="0" bIns="0">
              <a:spAutoFit/>
            </a:bodyPr>
            <a:lstStyle/>
            <a:p>
              <a:r>
                <a:rPr lang="en-US" altLang="zh-TW" sz="2000" b="1">
                  <a:solidFill>
                    <a:srgbClr val="669900"/>
                  </a:solidFill>
                </a:rPr>
                <a:t>|</a:t>
              </a:r>
              <a:endParaRPr lang="en-US" altLang="zh-TW"/>
            </a:p>
          </p:txBody>
        </p:sp>
        <p:sp>
          <p:nvSpPr>
            <p:cNvPr id="195662" name="Rectangle 78"/>
            <p:cNvSpPr>
              <a:spLocks noChangeArrowheads="1"/>
            </p:cNvSpPr>
            <p:nvPr/>
          </p:nvSpPr>
          <p:spPr bwMode="auto">
            <a:xfrm>
              <a:off x="1934" y="3211"/>
              <a:ext cx="341" cy="230"/>
            </a:xfrm>
            <a:prstGeom prst="rect">
              <a:avLst/>
            </a:prstGeom>
            <a:noFill/>
            <a:ln w="9525">
              <a:noFill/>
              <a:miter lim="800000"/>
              <a:headEnd/>
              <a:tailEnd/>
            </a:ln>
          </p:spPr>
          <p:txBody>
            <a:bodyPr wrap="none" lIns="0" tIns="0" rIns="0" bIns="0">
              <a:spAutoFit/>
            </a:bodyPr>
            <a:lstStyle/>
            <a:p>
              <a:r>
                <a:rPr lang="en-US" altLang="zh-TW" b="1">
                  <a:solidFill>
                    <a:srgbClr val="333399"/>
                  </a:solidFill>
                </a:rPr>
                <a:t>One</a:t>
              </a:r>
              <a:endParaRPr lang="en-US" altLang="zh-TW"/>
            </a:p>
          </p:txBody>
        </p:sp>
        <p:sp>
          <p:nvSpPr>
            <p:cNvPr id="195663" name="Rectangle 79"/>
            <p:cNvSpPr>
              <a:spLocks noChangeArrowheads="1"/>
            </p:cNvSpPr>
            <p:nvPr/>
          </p:nvSpPr>
          <p:spPr bwMode="auto">
            <a:xfrm>
              <a:off x="2276" y="3211"/>
              <a:ext cx="64" cy="230"/>
            </a:xfrm>
            <a:prstGeom prst="rect">
              <a:avLst/>
            </a:prstGeom>
            <a:noFill/>
            <a:ln w="9525">
              <a:noFill/>
              <a:miter lim="800000"/>
              <a:headEnd/>
              <a:tailEnd/>
            </a:ln>
          </p:spPr>
          <p:txBody>
            <a:bodyPr wrap="none" lIns="0" tIns="0" rIns="0" bIns="0">
              <a:spAutoFit/>
            </a:bodyPr>
            <a:lstStyle/>
            <a:p>
              <a:r>
                <a:rPr lang="en-US" altLang="zh-TW" b="1">
                  <a:solidFill>
                    <a:srgbClr val="333399"/>
                  </a:solidFill>
                </a:rPr>
                <a:t>-</a:t>
              </a:r>
              <a:endParaRPr lang="en-US" altLang="zh-TW"/>
            </a:p>
          </p:txBody>
        </p:sp>
        <p:sp>
          <p:nvSpPr>
            <p:cNvPr id="195664" name="Rectangle 80"/>
            <p:cNvSpPr>
              <a:spLocks noChangeArrowheads="1"/>
            </p:cNvSpPr>
            <p:nvPr/>
          </p:nvSpPr>
          <p:spPr bwMode="auto">
            <a:xfrm>
              <a:off x="2340" y="3211"/>
              <a:ext cx="1477" cy="230"/>
            </a:xfrm>
            <a:prstGeom prst="rect">
              <a:avLst/>
            </a:prstGeom>
            <a:noFill/>
            <a:ln w="9525">
              <a:noFill/>
              <a:miter lim="800000"/>
              <a:headEnd/>
              <a:tailEnd/>
            </a:ln>
          </p:spPr>
          <p:txBody>
            <a:bodyPr wrap="none" lIns="0" tIns="0" rIns="0" bIns="0">
              <a:spAutoFit/>
            </a:bodyPr>
            <a:lstStyle/>
            <a:p>
              <a:r>
                <a:rPr lang="en-US" altLang="zh-TW" b="1">
                  <a:solidFill>
                    <a:srgbClr val="333399"/>
                  </a:solidFill>
                </a:rPr>
                <a:t>sided Equivalence</a:t>
              </a:r>
              <a:endParaRPr lang="en-US" altLang="zh-TW"/>
            </a:p>
          </p:txBody>
        </p:sp>
      </p:gr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042988" y="620713"/>
            <a:ext cx="7162800" cy="1143000"/>
          </a:xfrm>
        </p:spPr>
        <p:txBody>
          <a:bodyPr/>
          <a:lstStyle/>
          <a:p>
            <a:r>
              <a:rPr lang="en-US" altLang="zh-TW" sz="3600"/>
              <a:t>Relationship Among Non-inferiority, Superiority, and Equivalence</a:t>
            </a:r>
          </a:p>
        </p:txBody>
      </p:sp>
      <p:sp>
        <p:nvSpPr>
          <p:cNvPr id="197640" name="Line 8"/>
          <p:cNvSpPr>
            <a:spLocks noChangeShapeType="1"/>
          </p:cNvSpPr>
          <p:nvPr/>
        </p:nvSpPr>
        <p:spPr bwMode="auto">
          <a:xfrm>
            <a:off x="1403350" y="2924175"/>
            <a:ext cx="6769100" cy="0"/>
          </a:xfrm>
          <a:prstGeom prst="line">
            <a:avLst/>
          </a:prstGeom>
          <a:noFill/>
          <a:ln w="12700" cap="sq">
            <a:solidFill>
              <a:schemeClr val="tx1"/>
            </a:solidFill>
            <a:round/>
            <a:headEnd type="none" w="sm" len="sm"/>
            <a:tailEnd type="none" w="sm" len="sm"/>
          </a:ln>
          <a:effectLst/>
        </p:spPr>
        <p:txBody>
          <a:bodyPr wrap="none"/>
          <a:lstStyle/>
          <a:p>
            <a:endParaRPr lang="zh-TW" altLang="en-US"/>
          </a:p>
        </p:txBody>
      </p:sp>
      <p:grpSp>
        <p:nvGrpSpPr>
          <p:cNvPr id="197643" name="Group 11"/>
          <p:cNvGrpSpPr>
            <a:grpSpLocks noChangeAspect="1"/>
          </p:cNvGrpSpPr>
          <p:nvPr/>
        </p:nvGrpSpPr>
        <p:grpSpPr bwMode="auto">
          <a:xfrm>
            <a:off x="900113" y="1412875"/>
            <a:ext cx="7862887" cy="4624388"/>
            <a:chOff x="567" y="890"/>
            <a:chExt cx="4953" cy="2913"/>
          </a:xfrm>
        </p:grpSpPr>
        <p:sp>
          <p:nvSpPr>
            <p:cNvPr id="197642" name="AutoShape 10"/>
            <p:cNvSpPr>
              <a:spLocks noChangeAspect="1" noChangeArrowheads="1" noTextEdit="1"/>
            </p:cNvSpPr>
            <p:nvPr/>
          </p:nvSpPr>
          <p:spPr bwMode="auto">
            <a:xfrm>
              <a:off x="567" y="890"/>
              <a:ext cx="4953" cy="2913"/>
            </a:xfrm>
            <a:prstGeom prst="rect">
              <a:avLst/>
            </a:prstGeom>
            <a:noFill/>
            <a:ln w="9525">
              <a:noFill/>
              <a:miter lim="800000"/>
              <a:headEnd/>
              <a:tailEnd/>
            </a:ln>
          </p:spPr>
          <p:txBody>
            <a:bodyPr/>
            <a:lstStyle/>
            <a:p>
              <a:endParaRPr lang="zh-TW" altLang="en-US"/>
            </a:p>
          </p:txBody>
        </p:sp>
        <p:sp>
          <p:nvSpPr>
            <p:cNvPr id="197644" name="Rectangle 12"/>
            <p:cNvSpPr>
              <a:spLocks noChangeArrowheads="1"/>
            </p:cNvSpPr>
            <p:nvPr/>
          </p:nvSpPr>
          <p:spPr bwMode="auto">
            <a:xfrm>
              <a:off x="1859" y="1301"/>
              <a:ext cx="219" cy="302"/>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7645" name="Rectangle 13"/>
            <p:cNvSpPr>
              <a:spLocks noChangeArrowheads="1"/>
            </p:cNvSpPr>
            <p:nvPr/>
          </p:nvSpPr>
          <p:spPr bwMode="auto">
            <a:xfrm>
              <a:off x="1988" y="1421"/>
              <a:ext cx="119" cy="206"/>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7646" name="Rectangle 14"/>
            <p:cNvSpPr>
              <a:spLocks noChangeArrowheads="1"/>
            </p:cNvSpPr>
            <p:nvPr/>
          </p:nvSpPr>
          <p:spPr bwMode="auto">
            <a:xfrm>
              <a:off x="2046" y="1301"/>
              <a:ext cx="165" cy="302"/>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7647" name="Rectangle 15"/>
            <p:cNvSpPr>
              <a:spLocks noChangeArrowheads="1"/>
            </p:cNvSpPr>
            <p:nvPr/>
          </p:nvSpPr>
          <p:spPr bwMode="auto">
            <a:xfrm>
              <a:off x="2122" y="1277"/>
              <a:ext cx="246" cy="325"/>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7648" name="Rectangle 16"/>
            <p:cNvSpPr>
              <a:spLocks noChangeArrowheads="1"/>
            </p:cNvSpPr>
            <p:nvPr/>
          </p:nvSpPr>
          <p:spPr bwMode="auto">
            <a:xfrm>
              <a:off x="2905" y="1301"/>
              <a:ext cx="219" cy="302"/>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7649" name="Rectangle 17"/>
            <p:cNvSpPr>
              <a:spLocks noChangeArrowheads="1"/>
            </p:cNvSpPr>
            <p:nvPr/>
          </p:nvSpPr>
          <p:spPr bwMode="auto">
            <a:xfrm>
              <a:off x="3033" y="1421"/>
              <a:ext cx="765" cy="206"/>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                 </a:t>
              </a:r>
              <a:endParaRPr lang="en-US" altLang="zh-TW"/>
            </a:p>
          </p:txBody>
        </p:sp>
        <p:sp>
          <p:nvSpPr>
            <p:cNvPr id="197650" name="Rectangle 18"/>
            <p:cNvSpPr>
              <a:spLocks noChangeArrowheads="1"/>
            </p:cNvSpPr>
            <p:nvPr/>
          </p:nvSpPr>
          <p:spPr bwMode="auto">
            <a:xfrm>
              <a:off x="3795" y="1301"/>
              <a:ext cx="219" cy="302"/>
            </a:xfrm>
            <a:prstGeom prst="rect">
              <a:avLst/>
            </a:prstGeom>
            <a:noFill/>
            <a:ln w="9525">
              <a:noFill/>
              <a:miter lim="800000"/>
              <a:headEnd/>
              <a:tailEnd/>
            </a:ln>
          </p:spPr>
          <p:txBody>
            <a:bodyPr wrap="none" lIns="0" tIns="0" rIns="0" bIns="0">
              <a:spAutoFit/>
            </a:bodyPr>
            <a:lstStyle/>
            <a:p>
              <a:r>
                <a:rPr lang="en-US" altLang="zh-TW" sz="2800">
                  <a:solidFill>
                    <a:srgbClr val="000000"/>
                  </a:solidFill>
                </a:rPr>
                <a:t>µ</a:t>
              </a:r>
              <a:endParaRPr lang="en-US" altLang="zh-TW"/>
            </a:p>
          </p:txBody>
        </p:sp>
        <p:sp>
          <p:nvSpPr>
            <p:cNvPr id="197651" name="Rectangle 19"/>
            <p:cNvSpPr>
              <a:spLocks noChangeArrowheads="1"/>
            </p:cNvSpPr>
            <p:nvPr/>
          </p:nvSpPr>
          <p:spPr bwMode="auto">
            <a:xfrm>
              <a:off x="3923" y="1421"/>
              <a:ext cx="119" cy="206"/>
            </a:xfrm>
            <a:prstGeom prst="rect">
              <a:avLst/>
            </a:prstGeom>
            <a:noFill/>
            <a:ln w="9525">
              <a:noFill/>
              <a:miter lim="800000"/>
              <a:headEnd/>
              <a:tailEnd/>
            </a:ln>
          </p:spPr>
          <p:txBody>
            <a:bodyPr wrap="none" lIns="0" tIns="0" rIns="0" bIns="0">
              <a:spAutoFit/>
            </a:bodyPr>
            <a:lstStyle/>
            <a:p>
              <a:r>
                <a:rPr lang="en-US" altLang="zh-TW" sz="1900">
                  <a:solidFill>
                    <a:srgbClr val="000000"/>
                  </a:solidFill>
                </a:rPr>
                <a:t>s</a:t>
              </a:r>
              <a:endParaRPr lang="en-US" altLang="zh-TW"/>
            </a:p>
          </p:txBody>
        </p:sp>
        <p:sp>
          <p:nvSpPr>
            <p:cNvPr id="197652" name="Rectangle 20"/>
            <p:cNvSpPr>
              <a:spLocks noChangeArrowheads="1"/>
            </p:cNvSpPr>
            <p:nvPr/>
          </p:nvSpPr>
          <p:spPr bwMode="auto">
            <a:xfrm>
              <a:off x="3982" y="1301"/>
              <a:ext cx="216" cy="302"/>
            </a:xfrm>
            <a:prstGeom prst="rect">
              <a:avLst/>
            </a:prstGeom>
            <a:noFill/>
            <a:ln w="9525">
              <a:noFill/>
              <a:miter lim="800000"/>
              <a:headEnd/>
              <a:tailEnd/>
            </a:ln>
          </p:spPr>
          <p:txBody>
            <a:bodyPr wrap="none" lIns="0" tIns="0" rIns="0" bIns="0">
              <a:spAutoFit/>
            </a:bodyPr>
            <a:lstStyle/>
            <a:p>
              <a:r>
                <a:rPr lang="en-US" altLang="zh-TW" sz="2800">
                  <a:solidFill>
                    <a:srgbClr val="000000"/>
                  </a:solidFill>
                </a:rPr>
                <a:t>+</a:t>
              </a:r>
              <a:endParaRPr lang="en-US" altLang="zh-TW"/>
            </a:p>
          </p:txBody>
        </p:sp>
        <p:sp>
          <p:nvSpPr>
            <p:cNvPr id="197653" name="Rectangle 21"/>
            <p:cNvSpPr>
              <a:spLocks noChangeArrowheads="1"/>
            </p:cNvSpPr>
            <p:nvPr/>
          </p:nvSpPr>
          <p:spPr bwMode="auto">
            <a:xfrm>
              <a:off x="4109" y="1277"/>
              <a:ext cx="246" cy="325"/>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d</a:t>
              </a:r>
              <a:endParaRPr lang="en-US" altLang="zh-TW"/>
            </a:p>
          </p:txBody>
        </p:sp>
        <p:sp>
          <p:nvSpPr>
            <p:cNvPr id="197654" name="Rectangle 22"/>
            <p:cNvSpPr>
              <a:spLocks noChangeArrowheads="1"/>
            </p:cNvSpPr>
            <p:nvPr/>
          </p:nvSpPr>
          <p:spPr bwMode="auto">
            <a:xfrm>
              <a:off x="2165" y="1629"/>
              <a:ext cx="188" cy="339"/>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7655" name="Rectangle 23"/>
            <p:cNvSpPr>
              <a:spLocks noChangeArrowheads="1"/>
            </p:cNvSpPr>
            <p:nvPr/>
          </p:nvSpPr>
          <p:spPr bwMode="auto">
            <a:xfrm>
              <a:off x="2997" y="1757"/>
              <a:ext cx="66" cy="154"/>
            </a:xfrm>
            <a:prstGeom prst="rect">
              <a:avLst/>
            </a:prstGeom>
            <a:noFill/>
            <a:ln w="9525">
              <a:noFill/>
              <a:miter lim="800000"/>
              <a:headEnd/>
              <a:tailEnd/>
            </a:ln>
          </p:spPr>
          <p:txBody>
            <a:bodyPr wrap="none" lIns="0" tIns="0" rIns="0" bIns="0">
              <a:spAutoFit/>
            </a:bodyPr>
            <a:lstStyle/>
            <a:p>
              <a:r>
                <a:rPr lang="en-US" altLang="zh-TW" sz="1400">
                  <a:solidFill>
                    <a:srgbClr val="000000"/>
                  </a:solidFill>
                </a:rPr>
                <a:t>|</a:t>
              </a:r>
              <a:endParaRPr lang="en-US" altLang="zh-TW"/>
            </a:p>
          </p:txBody>
        </p:sp>
        <p:sp>
          <p:nvSpPr>
            <p:cNvPr id="197656" name="Rectangle 24"/>
            <p:cNvSpPr>
              <a:spLocks noChangeArrowheads="1"/>
            </p:cNvSpPr>
            <p:nvPr/>
          </p:nvSpPr>
          <p:spPr bwMode="auto">
            <a:xfrm>
              <a:off x="3893" y="1629"/>
              <a:ext cx="188" cy="339"/>
            </a:xfrm>
            <a:prstGeom prst="rect">
              <a:avLst/>
            </a:prstGeom>
            <a:noFill/>
            <a:ln w="9525">
              <a:noFill/>
              <a:miter lim="800000"/>
              <a:headEnd/>
              <a:tailEnd/>
            </a:ln>
          </p:spPr>
          <p:txBody>
            <a:bodyPr wrap="none" lIns="0" tIns="0" rIns="0" bIns="0">
              <a:spAutoFit/>
            </a:bodyPr>
            <a:lstStyle/>
            <a:p>
              <a:r>
                <a:rPr lang="en-US" altLang="zh-TW" sz="3200">
                  <a:solidFill>
                    <a:srgbClr val="000000"/>
                  </a:solidFill>
                </a:rPr>
                <a:t>]</a:t>
              </a:r>
              <a:endParaRPr lang="en-US" altLang="zh-TW"/>
            </a:p>
          </p:txBody>
        </p:sp>
        <p:sp>
          <p:nvSpPr>
            <p:cNvPr id="197657" name="Rectangle 25"/>
            <p:cNvSpPr>
              <a:spLocks noChangeArrowheads="1"/>
            </p:cNvSpPr>
            <p:nvPr/>
          </p:nvSpPr>
          <p:spPr bwMode="auto">
            <a:xfrm>
              <a:off x="1185" y="2140"/>
              <a:ext cx="906" cy="217"/>
            </a:xfrm>
            <a:prstGeom prst="rect">
              <a:avLst/>
            </a:prstGeom>
            <a:noFill/>
            <a:ln w="9525">
              <a:noFill/>
              <a:miter lim="800000"/>
              <a:headEnd/>
              <a:tailEnd/>
            </a:ln>
          </p:spPr>
          <p:txBody>
            <a:bodyPr wrap="none" lIns="0" tIns="0" rIns="0" bIns="0">
              <a:spAutoFit/>
            </a:bodyPr>
            <a:lstStyle/>
            <a:p>
              <a:r>
                <a:rPr lang="en-US" altLang="zh-TW" sz="2000" b="1">
                  <a:solidFill>
                    <a:srgbClr val="FF0000"/>
                  </a:solidFill>
                </a:rPr>
                <a:t>Inferiority   </a:t>
              </a:r>
              <a:endParaRPr lang="en-US" altLang="zh-TW"/>
            </a:p>
          </p:txBody>
        </p:sp>
        <p:sp>
          <p:nvSpPr>
            <p:cNvPr id="197658" name="Rectangle 26"/>
            <p:cNvSpPr>
              <a:spLocks noChangeArrowheads="1"/>
            </p:cNvSpPr>
            <p:nvPr/>
          </p:nvSpPr>
          <p:spPr bwMode="auto">
            <a:xfrm>
              <a:off x="2022" y="2125"/>
              <a:ext cx="256" cy="230"/>
            </a:xfrm>
            <a:prstGeom prst="rect">
              <a:avLst/>
            </a:prstGeom>
            <a:noFill/>
            <a:ln w="9525">
              <a:noFill/>
              <a:miter lim="800000"/>
              <a:headEnd/>
              <a:tailEnd/>
            </a:ln>
          </p:spPr>
          <p:txBody>
            <a:bodyPr wrap="none" lIns="0" tIns="0" rIns="0" bIns="0">
              <a:spAutoFit/>
            </a:bodyPr>
            <a:lstStyle/>
            <a:p>
              <a:r>
                <a:rPr lang="en-US" altLang="zh-TW" sz="2000" b="1">
                  <a:solidFill>
                    <a:srgbClr val="FF0000"/>
                  </a:solidFill>
                  <a:latin typeface="Symbol" pitchFamily="18" charset="2"/>
                </a:rPr>
                <a:t>®</a:t>
              </a:r>
              <a:endParaRPr lang="en-US" altLang="zh-TW"/>
            </a:p>
          </p:txBody>
        </p:sp>
        <p:sp>
          <p:nvSpPr>
            <p:cNvPr id="197659" name="Rectangle 27"/>
            <p:cNvSpPr>
              <a:spLocks noChangeArrowheads="1"/>
            </p:cNvSpPr>
            <p:nvPr/>
          </p:nvSpPr>
          <p:spPr bwMode="auto">
            <a:xfrm>
              <a:off x="2182" y="2140"/>
              <a:ext cx="103" cy="217"/>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7660" name="Rectangle 28"/>
            <p:cNvSpPr>
              <a:spLocks noChangeArrowheads="1"/>
            </p:cNvSpPr>
            <p:nvPr/>
          </p:nvSpPr>
          <p:spPr bwMode="auto">
            <a:xfrm>
              <a:off x="2215" y="2125"/>
              <a:ext cx="256" cy="230"/>
            </a:xfrm>
            <a:prstGeom prst="rect">
              <a:avLst/>
            </a:prstGeom>
            <a:noFill/>
            <a:ln w="9525">
              <a:noFill/>
              <a:miter lim="800000"/>
              <a:headEnd/>
              <a:tailEnd/>
            </a:ln>
          </p:spPr>
          <p:txBody>
            <a:bodyPr wrap="none" lIns="0" tIns="0" rIns="0" bIns="0">
              <a:spAutoFit/>
            </a:bodyPr>
            <a:lstStyle/>
            <a:p>
              <a:r>
                <a:rPr lang="en-US" altLang="zh-TW" sz="2000" b="1">
                  <a:solidFill>
                    <a:srgbClr val="0000FF"/>
                  </a:solidFill>
                  <a:latin typeface="Symbol" pitchFamily="18" charset="2"/>
                </a:rPr>
                <a:t>¬</a:t>
              </a:r>
              <a:endParaRPr lang="en-US" altLang="zh-TW"/>
            </a:p>
          </p:txBody>
        </p:sp>
        <p:sp>
          <p:nvSpPr>
            <p:cNvPr id="197661" name="Rectangle 29"/>
            <p:cNvSpPr>
              <a:spLocks noChangeArrowheads="1"/>
            </p:cNvSpPr>
            <p:nvPr/>
          </p:nvSpPr>
          <p:spPr bwMode="auto">
            <a:xfrm>
              <a:off x="2695" y="2140"/>
              <a:ext cx="1144" cy="217"/>
            </a:xfrm>
            <a:prstGeom prst="rect">
              <a:avLst/>
            </a:prstGeom>
            <a:noFill/>
            <a:ln w="9525">
              <a:noFill/>
              <a:miter lim="800000"/>
              <a:headEnd/>
              <a:tailEnd/>
            </a:ln>
          </p:spPr>
          <p:txBody>
            <a:bodyPr wrap="none" lIns="0" tIns="0" rIns="0" bIns="0">
              <a:spAutoFit/>
            </a:bodyPr>
            <a:lstStyle/>
            <a:p>
              <a:r>
                <a:rPr lang="en-US" altLang="zh-TW" sz="2000" b="1">
                  <a:solidFill>
                    <a:srgbClr val="0000FF"/>
                  </a:solidFill>
                </a:rPr>
                <a:t>Equivalence      </a:t>
              </a:r>
              <a:endParaRPr lang="en-US" altLang="zh-TW"/>
            </a:p>
          </p:txBody>
        </p:sp>
        <p:sp>
          <p:nvSpPr>
            <p:cNvPr id="197662" name="Rectangle 30"/>
            <p:cNvSpPr>
              <a:spLocks noChangeArrowheads="1"/>
            </p:cNvSpPr>
            <p:nvPr/>
          </p:nvSpPr>
          <p:spPr bwMode="auto">
            <a:xfrm>
              <a:off x="3769" y="2125"/>
              <a:ext cx="256" cy="230"/>
            </a:xfrm>
            <a:prstGeom prst="rect">
              <a:avLst/>
            </a:prstGeom>
            <a:noFill/>
            <a:ln w="9525">
              <a:noFill/>
              <a:miter lim="800000"/>
              <a:headEnd/>
              <a:tailEnd/>
            </a:ln>
          </p:spPr>
          <p:txBody>
            <a:bodyPr wrap="none" lIns="0" tIns="0" rIns="0" bIns="0">
              <a:spAutoFit/>
            </a:bodyPr>
            <a:lstStyle/>
            <a:p>
              <a:r>
                <a:rPr lang="en-US" altLang="zh-TW" sz="2000" b="1">
                  <a:solidFill>
                    <a:srgbClr val="0000FF"/>
                  </a:solidFill>
                  <a:latin typeface="Symbol" pitchFamily="18" charset="2"/>
                </a:rPr>
                <a:t>®</a:t>
              </a:r>
              <a:endParaRPr lang="en-US" altLang="zh-TW"/>
            </a:p>
          </p:txBody>
        </p:sp>
        <p:sp>
          <p:nvSpPr>
            <p:cNvPr id="197663" name="Rectangle 31"/>
            <p:cNvSpPr>
              <a:spLocks noChangeArrowheads="1"/>
            </p:cNvSpPr>
            <p:nvPr/>
          </p:nvSpPr>
          <p:spPr bwMode="auto">
            <a:xfrm>
              <a:off x="3926" y="2140"/>
              <a:ext cx="103" cy="217"/>
            </a:xfrm>
            <a:prstGeom prst="rect">
              <a:avLst/>
            </a:prstGeom>
            <a:noFill/>
            <a:ln w="9525">
              <a:noFill/>
              <a:miter lim="800000"/>
              <a:headEnd/>
              <a:tailEnd/>
            </a:ln>
          </p:spPr>
          <p:txBody>
            <a:bodyPr wrap="none" lIns="0" tIns="0" rIns="0" bIns="0">
              <a:spAutoFit/>
            </a:bodyPr>
            <a:lstStyle/>
            <a:p>
              <a:r>
                <a:rPr lang="en-US" altLang="zh-TW" sz="2000" b="1">
                  <a:solidFill>
                    <a:srgbClr val="000000"/>
                  </a:solidFill>
                </a:rPr>
                <a:t>|</a:t>
              </a:r>
              <a:endParaRPr lang="en-US" altLang="zh-TW"/>
            </a:p>
          </p:txBody>
        </p:sp>
        <p:sp>
          <p:nvSpPr>
            <p:cNvPr id="197664" name="Rectangle 32"/>
            <p:cNvSpPr>
              <a:spLocks noChangeArrowheads="1"/>
            </p:cNvSpPr>
            <p:nvPr/>
          </p:nvSpPr>
          <p:spPr bwMode="auto">
            <a:xfrm>
              <a:off x="3960" y="2125"/>
              <a:ext cx="256" cy="230"/>
            </a:xfrm>
            <a:prstGeom prst="rect">
              <a:avLst/>
            </a:prstGeom>
            <a:noFill/>
            <a:ln w="9525">
              <a:noFill/>
              <a:miter lim="800000"/>
              <a:headEnd/>
              <a:tailEnd/>
            </a:ln>
          </p:spPr>
          <p:txBody>
            <a:bodyPr wrap="none" lIns="0" tIns="0" rIns="0" bIns="0">
              <a:spAutoFit/>
            </a:bodyPr>
            <a:lstStyle/>
            <a:p>
              <a:r>
                <a:rPr lang="en-US" altLang="zh-TW" sz="2000" b="1">
                  <a:solidFill>
                    <a:srgbClr val="009900"/>
                  </a:solidFill>
                  <a:latin typeface="Symbol" pitchFamily="18" charset="2"/>
                </a:rPr>
                <a:t>¬</a:t>
              </a:r>
              <a:endParaRPr lang="en-US" altLang="zh-TW"/>
            </a:p>
          </p:txBody>
        </p:sp>
        <p:sp>
          <p:nvSpPr>
            <p:cNvPr id="197665" name="Rectangle 33"/>
            <p:cNvSpPr>
              <a:spLocks noChangeArrowheads="1"/>
            </p:cNvSpPr>
            <p:nvPr/>
          </p:nvSpPr>
          <p:spPr bwMode="auto">
            <a:xfrm>
              <a:off x="4240" y="2140"/>
              <a:ext cx="849" cy="217"/>
            </a:xfrm>
            <a:prstGeom prst="rect">
              <a:avLst/>
            </a:prstGeom>
            <a:noFill/>
            <a:ln w="9525">
              <a:noFill/>
              <a:miter lim="800000"/>
              <a:headEnd/>
              <a:tailEnd/>
            </a:ln>
          </p:spPr>
          <p:txBody>
            <a:bodyPr wrap="none" lIns="0" tIns="0" rIns="0" bIns="0">
              <a:spAutoFit/>
            </a:bodyPr>
            <a:lstStyle/>
            <a:p>
              <a:r>
                <a:rPr lang="en-US" altLang="zh-TW" sz="2000" b="1">
                  <a:solidFill>
                    <a:srgbClr val="009900"/>
                  </a:solidFill>
                </a:rPr>
                <a:t>Superiority</a:t>
              </a:r>
              <a:endParaRPr lang="en-US" altLang="zh-TW"/>
            </a:p>
          </p:txBody>
        </p:sp>
        <p:sp>
          <p:nvSpPr>
            <p:cNvPr id="197666" name="Rectangle 34"/>
            <p:cNvSpPr>
              <a:spLocks noChangeArrowheads="1"/>
            </p:cNvSpPr>
            <p:nvPr/>
          </p:nvSpPr>
          <p:spPr bwMode="auto">
            <a:xfrm>
              <a:off x="915" y="266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667" name="Rectangle 35"/>
            <p:cNvSpPr>
              <a:spLocks noChangeArrowheads="1"/>
            </p:cNvSpPr>
            <p:nvPr/>
          </p:nvSpPr>
          <p:spPr bwMode="auto">
            <a:xfrm>
              <a:off x="1031" y="2751"/>
              <a:ext cx="93"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0</a:t>
              </a:r>
              <a:endParaRPr lang="en-US" altLang="zh-TW"/>
            </a:p>
          </p:txBody>
        </p:sp>
        <p:sp>
          <p:nvSpPr>
            <p:cNvPr id="197668" name="Rectangle 36"/>
            <p:cNvSpPr>
              <a:spLocks noChangeArrowheads="1"/>
            </p:cNvSpPr>
            <p:nvPr/>
          </p:nvSpPr>
          <p:spPr bwMode="auto">
            <a:xfrm>
              <a:off x="1083" y="2662"/>
              <a:ext cx="188"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669" name="Rectangle 37"/>
            <p:cNvSpPr>
              <a:spLocks noChangeArrowheads="1"/>
            </p:cNvSpPr>
            <p:nvPr/>
          </p:nvSpPr>
          <p:spPr bwMode="auto">
            <a:xfrm>
              <a:off x="1206"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70" name="Rectangle 38"/>
            <p:cNvSpPr>
              <a:spLocks noChangeArrowheads="1"/>
            </p:cNvSpPr>
            <p:nvPr/>
          </p:nvSpPr>
          <p:spPr bwMode="auto">
            <a:xfrm>
              <a:off x="1299" y="275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671" name="Rectangle 39"/>
            <p:cNvSpPr>
              <a:spLocks noChangeArrowheads="1"/>
            </p:cNvSpPr>
            <p:nvPr/>
          </p:nvSpPr>
          <p:spPr bwMode="auto">
            <a:xfrm>
              <a:off x="1362" y="266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672" name="Rectangle 40"/>
            <p:cNvSpPr>
              <a:spLocks noChangeArrowheads="1"/>
            </p:cNvSpPr>
            <p:nvPr/>
          </p:nvSpPr>
          <p:spPr bwMode="auto">
            <a:xfrm>
              <a:off x="1416"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73" name="Rectangle 41"/>
            <p:cNvSpPr>
              <a:spLocks noChangeArrowheads="1"/>
            </p:cNvSpPr>
            <p:nvPr/>
          </p:nvSpPr>
          <p:spPr bwMode="auto">
            <a:xfrm>
              <a:off x="1507" y="275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674" name="Rectangle 42"/>
            <p:cNvSpPr>
              <a:spLocks noChangeArrowheads="1"/>
            </p:cNvSpPr>
            <p:nvPr/>
          </p:nvSpPr>
          <p:spPr bwMode="auto">
            <a:xfrm>
              <a:off x="1587" y="2643"/>
              <a:ext cx="184"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a:t>
              </a:r>
              <a:endParaRPr lang="en-US" altLang="zh-TW"/>
            </a:p>
          </p:txBody>
        </p:sp>
        <p:sp>
          <p:nvSpPr>
            <p:cNvPr id="197675" name="Rectangle 43"/>
            <p:cNvSpPr>
              <a:spLocks noChangeArrowheads="1"/>
            </p:cNvSpPr>
            <p:nvPr/>
          </p:nvSpPr>
          <p:spPr bwMode="auto">
            <a:xfrm>
              <a:off x="1715" y="266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676" name="Rectangle 44"/>
            <p:cNvSpPr>
              <a:spLocks noChangeArrowheads="1"/>
            </p:cNvSpPr>
            <p:nvPr/>
          </p:nvSpPr>
          <p:spPr bwMode="auto">
            <a:xfrm>
              <a:off x="1769" y="264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677" name="Rectangle 45"/>
            <p:cNvSpPr>
              <a:spLocks noChangeArrowheads="1"/>
            </p:cNvSpPr>
            <p:nvPr/>
          </p:nvSpPr>
          <p:spPr bwMode="auto">
            <a:xfrm>
              <a:off x="2715" y="266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678" name="Rectangle 46"/>
            <p:cNvSpPr>
              <a:spLocks noChangeArrowheads="1"/>
            </p:cNvSpPr>
            <p:nvPr/>
          </p:nvSpPr>
          <p:spPr bwMode="auto">
            <a:xfrm>
              <a:off x="2831" y="2751"/>
              <a:ext cx="93"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0</a:t>
              </a:r>
              <a:endParaRPr lang="en-US" altLang="zh-TW"/>
            </a:p>
          </p:txBody>
        </p:sp>
        <p:sp>
          <p:nvSpPr>
            <p:cNvPr id="197679" name="Rectangle 47"/>
            <p:cNvSpPr>
              <a:spLocks noChangeArrowheads="1"/>
            </p:cNvSpPr>
            <p:nvPr/>
          </p:nvSpPr>
          <p:spPr bwMode="auto">
            <a:xfrm>
              <a:off x="2883" y="2662"/>
              <a:ext cx="219"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680" name="Rectangle 48"/>
            <p:cNvSpPr>
              <a:spLocks noChangeArrowheads="1"/>
            </p:cNvSpPr>
            <p:nvPr/>
          </p:nvSpPr>
          <p:spPr bwMode="auto">
            <a:xfrm>
              <a:off x="3038"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81" name="Rectangle 49"/>
            <p:cNvSpPr>
              <a:spLocks noChangeArrowheads="1"/>
            </p:cNvSpPr>
            <p:nvPr/>
          </p:nvSpPr>
          <p:spPr bwMode="auto">
            <a:xfrm>
              <a:off x="3130" y="275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682" name="Rectangle 50"/>
            <p:cNvSpPr>
              <a:spLocks noChangeArrowheads="1"/>
            </p:cNvSpPr>
            <p:nvPr/>
          </p:nvSpPr>
          <p:spPr bwMode="auto">
            <a:xfrm>
              <a:off x="3194" y="266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683" name="Rectangle 51"/>
            <p:cNvSpPr>
              <a:spLocks noChangeArrowheads="1"/>
            </p:cNvSpPr>
            <p:nvPr/>
          </p:nvSpPr>
          <p:spPr bwMode="auto">
            <a:xfrm>
              <a:off x="3247"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84" name="Rectangle 52"/>
            <p:cNvSpPr>
              <a:spLocks noChangeArrowheads="1"/>
            </p:cNvSpPr>
            <p:nvPr/>
          </p:nvSpPr>
          <p:spPr bwMode="auto">
            <a:xfrm>
              <a:off x="3339" y="275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685" name="Rectangle 53"/>
            <p:cNvSpPr>
              <a:spLocks noChangeArrowheads="1"/>
            </p:cNvSpPr>
            <p:nvPr/>
          </p:nvSpPr>
          <p:spPr bwMode="auto">
            <a:xfrm>
              <a:off x="3379" y="2662"/>
              <a:ext cx="135"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686" name="Rectangle 54"/>
            <p:cNvSpPr>
              <a:spLocks noChangeArrowheads="1"/>
            </p:cNvSpPr>
            <p:nvPr/>
          </p:nvSpPr>
          <p:spPr bwMode="auto">
            <a:xfrm>
              <a:off x="3451" y="2643"/>
              <a:ext cx="184"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³</a:t>
              </a:r>
              <a:endParaRPr lang="en-US" altLang="zh-TW"/>
            </a:p>
          </p:txBody>
        </p:sp>
        <p:sp>
          <p:nvSpPr>
            <p:cNvPr id="197687" name="Rectangle 55"/>
            <p:cNvSpPr>
              <a:spLocks noChangeArrowheads="1"/>
            </p:cNvSpPr>
            <p:nvPr/>
          </p:nvSpPr>
          <p:spPr bwMode="auto">
            <a:xfrm>
              <a:off x="3580" y="264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688" name="Rectangle 56"/>
            <p:cNvSpPr>
              <a:spLocks noChangeArrowheads="1"/>
            </p:cNvSpPr>
            <p:nvPr/>
          </p:nvSpPr>
          <p:spPr bwMode="auto">
            <a:xfrm>
              <a:off x="4282" y="266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689" name="Rectangle 57"/>
            <p:cNvSpPr>
              <a:spLocks noChangeArrowheads="1"/>
            </p:cNvSpPr>
            <p:nvPr/>
          </p:nvSpPr>
          <p:spPr bwMode="auto">
            <a:xfrm>
              <a:off x="4399" y="2751"/>
              <a:ext cx="93"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0</a:t>
              </a:r>
              <a:endParaRPr lang="en-US" altLang="zh-TW"/>
            </a:p>
          </p:txBody>
        </p:sp>
        <p:sp>
          <p:nvSpPr>
            <p:cNvPr id="197690" name="Rectangle 58"/>
            <p:cNvSpPr>
              <a:spLocks noChangeArrowheads="1"/>
            </p:cNvSpPr>
            <p:nvPr/>
          </p:nvSpPr>
          <p:spPr bwMode="auto">
            <a:xfrm>
              <a:off x="4451" y="2662"/>
              <a:ext cx="188"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691" name="Rectangle 59"/>
            <p:cNvSpPr>
              <a:spLocks noChangeArrowheads="1"/>
            </p:cNvSpPr>
            <p:nvPr/>
          </p:nvSpPr>
          <p:spPr bwMode="auto">
            <a:xfrm>
              <a:off x="4574"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92" name="Rectangle 60"/>
            <p:cNvSpPr>
              <a:spLocks noChangeArrowheads="1"/>
            </p:cNvSpPr>
            <p:nvPr/>
          </p:nvSpPr>
          <p:spPr bwMode="auto">
            <a:xfrm>
              <a:off x="4667" y="275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693" name="Rectangle 61"/>
            <p:cNvSpPr>
              <a:spLocks noChangeArrowheads="1"/>
            </p:cNvSpPr>
            <p:nvPr/>
          </p:nvSpPr>
          <p:spPr bwMode="auto">
            <a:xfrm>
              <a:off x="4730" y="266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694" name="Rectangle 62"/>
            <p:cNvSpPr>
              <a:spLocks noChangeArrowheads="1"/>
            </p:cNvSpPr>
            <p:nvPr/>
          </p:nvSpPr>
          <p:spPr bwMode="auto">
            <a:xfrm>
              <a:off x="4784" y="266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695" name="Rectangle 63"/>
            <p:cNvSpPr>
              <a:spLocks noChangeArrowheads="1"/>
            </p:cNvSpPr>
            <p:nvPr/>
          </p:nvSpPr>
          <p:spPr bwMode="auto">
            <a:xfrm>
              <a:off x="4876" y="275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696" name="Rectangle 64"/>
            <p:cNvSpPr>
              <a:spLocks noChangeArrowheads="1"/>
            </p:cNvSpPr>
            <p:nvPr/>
          </p:nvSpPr>
          <p:spPr bwMode="auto">
            <a:xfrm>
              <a:off x="4956" y="2643"/>
              <a:ext cx="184"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a:t>
              </a:r>
              <a:endParaRPr lang="en-US" altLang="zh-TW"/>
            </a:p>
          </p:txBody>
        </p:sp>
        <p:sp>
          <p:nvSpPr>
            <p:cNvPr id="197697" name="Rectangle 65"/>
            <p:cNvSpPr>
              <a:spLocks noChangeArrowheads="1"/>
            </p:cNvSpPr>
            <p:nvPr/>
          </p:nvSpPr>
          <p:spPr bwMode="auto">
            <a:xfrm>
              <a:off x="5083" y="264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698" name="Rectangle 66"/>
            <p:cNvSpPr>
              <a:spLocks noChangeArrowheads="1"/>
            </p:cNvSpPr>
            <p:nvPr/>
          </p:nvSpPr>
          <p:spPr bwMode="auto">
            <a:xfrm>
              <a:off x="946" y="289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699" name="Rectangle 67"/>
            <p:cNvSpPr>
              <a:spLocks noChangeArrowheads="1"/>
            </p:cNvSpPr>
            <p:nvPr/>
          </p:nvSpPr>
          <p:spPr bwMode="auto">
            <a:xfrm>
              <a:off x="1062" y="2981"/>
              <a:ext cx="87"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a</a:t>
              </a:r>
              <a:endParaRPr lang="en-US" altLang="zh-TW"/>
            </a:p>
          </p:txBody>
        </p:sp>
        <p:sp>
          <p:nvSpPr>
            <p:cNvPr id="197700" name="Rectangle 68"/>
            <p:cNvSpPr>
              <a:spLocks noChangeArrowheads="1"/>
            </p:cNvSpPr>
            <p:nvPr/>
          </p:nvSpPr>
          <p:spPr bwMode="auto">
            <a:xfrm>
              <a:off x="1108" y="2892"/>
              <a:ext cx="188"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701" name="Rectangle 69"/>
            <p:cNvSpPr>
              <a:spLocks noChangeArrowheads="1"/>
            </p:cNvSpPr>
            <p:nvPr/>
          </p:nvSpPr>
          <p:spPr bwMode="auto">
            <a:xfrm>
              <a:off x="1232"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02" name="Rectangle 70"/>
            <p:cNvSpPr>
              <a:spLocks noChangeArrowheads="1"/>
            </p:cNvSpPr>
            <p:nvPr/>
          </p:nvSpPr>
          <p:spPr bwMode="auto">
            <a:xfrm>
              <a:off x="1324" y="298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703" name="Rectangle 71"/>
            <p:cNvSpPr>
              <a:spLocks noChangeArrowheads="1"/>
            </p:cNvSpPr>
            <p:nvPr/>
          </p:nvSpPr>
          <p:spPr bwMode="auto">
            <a:xfrm>
              <a:off x="1388" y="289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704" name="Rectangle 72"/>
            <p:cNvSpPr>
              <a:spLocks noChangeArrowheads="1"/>
            </p:cNvSpPr>
            <p:nvPr/>
          </p:nvSpPr>
          <p:spPr bwMode="auto">
            <a:xfrm>
              <a:off x="1442"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05" name="Rectangle 73"/>
            <p:cNvSpPr>
              <a:spLocks noChangeArrowheads="1"/>
            </p:cNvSpPr>
            <p:nvPr/>
          </p:nvSpPr>
          <p:spPr bwMode="auto">
            <a:xfrm>
              <a:off x="1533" y="298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706" name="Rectangle 74"/>
            <p:cNvSpPr>
              <a:spLocks noChangeArrowheads="1"/>
            </p:cNvSpPr>
            <p:nvPr/>
          </p:nvSpPr>
          <p:spPr bwMode="auto">
            <a:xfrm>
              <a:off x="1613" y="2892"/>
              <a:ext cx="194"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&gt; </a:t>
              </a:r>
              <a:endParaRPr lang="en-US" altLang="zh-TW"/>
            </a:p>
          </p:txBody>
        </p:sp>
        <p:sp>
          <p:nvSpPr>
            <p:cNvPr id="197707" name="Rectangle 75"/>
            <p:cNvSpPr>
              <a:spLocks noChangeArrowheads="1"/>
            </p:cNvSpPr>
            <p:nvPr/>
          </p:nvSpPr>
          <p:spPr bwMode="auto">
            <a:xfrm>
              <a:off x="1742" y="289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708" name="Rectangle 76"/>
            <p:cNvSpPr>
              <a:spLocks noChangeArrowheads="1"/>
            </p:cNvSpPr>
            <p:nvPr/>
          </p:nvSpPr>
          <p:spPr bwMode="auto">
            <a:xfrm>
              <a:off x="1796" y="287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709" name="Rectangle 77"/>
            <p:cNvSpPr>
              <a:spLocks noChangeArrowheads="1"/>
            </p:cNvSpPr>
            <p:nvPr/>
          </p:nvSpPr>
          <p:spPr bwMode="auto">
            <a:xfrm>
              <a:off x="2715" y="289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710" name="Rectangle 78"/>
            <p:cNvSpPr>
              <a:spLocks noChangeArrowheads="1"/>
            </p:cNvSpPr>
            <p:nvPr/>
          </p:nvSpPr>
          <p:spPr bwMode="auto">
            <a:xfrm>
              <a:off x="2831" y="2981"/>
              <a:ext cx="87"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a</a:t>
              </a:r>
              <a:endParaRPr lang="en-US" altLang="zh-TW"/>
            </a:p>
          </p:txBody>
        </p:sp>
        <p:sp>
          <p:nvSpPr>
            <p:cNvPr id="197711" name="Rectangle 79"/>
            <p:cNvSpPr>
              <a:spLocks noChangeArrowheads="1"/>
            </p:cNvSpPr>
            <p:nvPr/>
          </p:nvSpPr>
          <p:spPr bwMode="auto">
            <a:xfrm>
              <a:off x="2877" y="2892"/>
              <a:ext cx="219"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712" name="Rectangle 80"/>
            <p:cNvSpPr>
              <a:spLocks noChangeArrowheads="1"/>
            </p:cNvSpPr>
            <p:nvPr/>
          </p:nvSpPr>
          <p:spPr bwMode="auto">
            <a:xfrm>
              <a:off x="3032"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13" name="Rectangle 81"/>
            <p:cNvSpPr>
              <a:spLocks noChangeArrowheads="1"/>
            </p:cNvSpPr>
            <p:nvPr/>
          </p:nvSpPr>
          <p:spPr bwMode="auto">
            <a:xfrm>
              <a:off x="3125" y="298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714" name="Rectangle 82"/>
            <p:cNvSpPr>
              <a:spLocks noChangeArrowheads="1"/>
            </p:cNvSpPr>
            <p:nvPr/>
          </p:nvSpPr>
          <p:spPr bwMode="auto">
            <a:xfrm>
              <a:off x="3188" y="289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715" name="Rectangle 83"/>
            <p:cNvSpPr>
              <a:spLocks noChangeArrowheads="1"/>
            </p:cNvSpPr>
            <p:nvPr/>
          </p:nvSpPr>
          <p:spPr bwMode="auto">
            <a:xfrm>
              <a:off x="3242"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16" name="Rectangle 84"/>
            <p:cNvSpPr>
              <a:spLocks noChangeArrowheads="1"/>
            </p:cNvSpPr>
            <p:nvPr/>
          </p:nvSpPr>
          <p:spPr bwMode="auto">
            <a:xfrm>
              <a:off x="3333" y="298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717" name="Rectangle 85"/>
            <p:cNvSpPr>
              <a:spLocks noChangeArrowheads="1"/>
            </p:cNvSpPr>
            <p:nvPr/>
          </p:nvSpPr>
          <p:spPr bwMode="auto">
            <a:xfrm>
              <a:off x="3373" y="2892"/>
              <a:ext cx="135"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718" name="Rectangle 86"/>
            <p:cNvSpPr>
              <a:spLocks noChangeArrowheads="1"/>
            </p:cNvSpPr>
            <p:nvPr/>
          </p:nvSpPr>
          <p:spPr bwMode="auto">
            <a:xfrm>
              <a:off x="3445" y="2892"/>
              <a:ext cx="194"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&lt; </a:t>
              </a:r>
              <a:endParaRPr lang="en-US" altLang="zh-TW"/>
            </a:p>
          </p:txBody>
        </p:sp>
        <p:sp>
          <p:nvSpPr>
            <p:cNvPr id="197719" name="Rectangle 87"/>
            <p:cNvSpPr>
              <a:spLocks noChangeArrowheads="1"/>
            </p:cNvSpPr>
            <p:nvPr/>
          </p:nvSpPr>
          <p:spPr bwMode="auto">
            <a:xfrm>
              <a:off x="3576" y="287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720" name="Rectangle 88"/>
            <p:cNvSpPr>
              <a:spLocks noChangeArrowheads="1"/>
            </p:cNvSpPr>
            <p:nvPr/>
          </p:nvSpPr>
          <p:spPr bwMode="auto">
            <a:xfrm>
              <a:off x="4294" y="2892"/>
              <a:ext cx="181"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H</a:t>
              </a:r>
              <a:endParaRPr lang="en-US" altLang="zh-TW"/>
            </a:p>
          </p:txBody>
        </p:sp>
        <p:sp>
          <p:nvSpPr>
            <p:cNvPr id="197721" name="Rectangle 89"/>
            <p:cNvSpPr>
              <a:spLocks noChangeArrowheads="1"/>
            </p:cNvSpPr>
            <p:nvPr/>
          </p:nvSpPr>
          <p:spPr bwMode="auto">
            <a:xfrm>
              <a:off x="4410" y="2981"/>
              <a:ext cx="87"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a</a:t>
              </a:r>
              <a:endParaRPr lang="en-US" altLang="zh-TW"/>
            </a:p>
          </p:txBody>
        </p:sp>
        <p:sp>
          <p:nvSpPr>
            <p:cNvPr id="197722" name="Rectangle 90"/>
            <p:cNvSpPr>
              <a:spLocks noChangeArrowheads="1"/>
            </p:cNvSpPr>
            <p:nvPr/>
          </p:nvSpPr>
          <p:spPr bwMode="auto">
            <a:xfrm>
              <a:off x="4456" y="2892"/>
              <a:ext cx="188"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  </a:t>
              </a:r>
              <a:endParaRPr lang="en-US" altLang="zh-TW"/>
            </a:p>
          </p:txBody>
        </p:sp>
        <p:sp>
          <p:nvSpPr>
            <p:cNvPr id="197723" name="Rectangle 91"/>
            <p:cNvSpPr>
              <a:spLocks noChangeArrowheads="1"/>
            </p:cNvSpPr>
            <p:nvPr/>
          </p:nvSpPr>
          <p:spPr bwMode="auto">
            <a:xfrm>
              <a:off x="4581"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24" name="Rectangle 92"/>
            <p:cNvSpPr>
              <a:spLocks noChangeArrowheads="1"/>
            </p:cNvSpPr>
            <p:nvPr/>
          </p:nvSpPr>
          <p:spPr bwMode="auto">
            <a:xfrm>
              <a:off x="4673" y="2981"/>
              <a:ext cx="106"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T</a:t>
              </a:r>
              <a:endParaRPr lang="en-US" altLang="zh-TW"/>
            </a:p>
          </p:txBody>
        </p:sp>
        <p:sp>
          <p:nvSpPr>
            <p:cNvPr id="197725" name="Rectangle 93"/>
            <p:cNvSpPr>
              <a:spLocks noChangeArrowheads="1"/>
            </p:cNvSpPr>
            <p:nvPr/>
          </p:nvSpPr>
          <p:spPr bwMode="auto">
            <a:xfrm>
              <a:off x="4737" y="2892"/>
              <a:ext cx="11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a:t>
              </a:r>
              <a:endParaRPr lang="en-US" altLang="zh-TW"/>
            </a:p>
          </p:txBody>
        </p:sp>
        <p:sp>
          <p:nvSpPr>
            <p:cNvPr id="197726" name="Rectangle 94"/>
            <p:cNvSpPr>
              <a:spLocks noChangeArrowheads="1"/>
            </p:cNvSpPr>
            <p:nvPr/>
          </p:nvSpPr>
          <p:spPr bwMode="auto">
            <a:xfrm>
              <a:off x="4789" y="2892"/>
              <a:ext cx="157"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µ</a:t>
              </a:r>
              <a:endParaRPr lang="en-US" altLang="zh-TW"/>
            </a:p>
          </p:txBody>
        </p:sp>
        <p:sp>
          <p:nvSpPr>
            <p:cNvPr id="197727" name="Rectangle 95"/>
            <p:cNvSpPr>
              <a:spLocks noChangeArrowheads="1"/>
            </p:cNvSpPr>
            <p:nvPr/>
          </p:nvSpPr>
          <p:spPr bwMode="auto">
            <a:xfrm>
              <a:off x="4882" y="2981"/>
              <a:ext cx="82" cy="143"/>
            </a:xfrm>
            <a:prstGeom prst="rect">
              <a:avLst/>
            </a:prstGeom>
            <a:noFill/>
            <a:ln w="9525">
              <a:noFill/>
              <a:miter lim="800000"/>
              <a:headEnd/>
              <a:tailEnd/>
            </a:ln>
          </p:spPr>
          <p:txBody>
            <a:bodyPr wrap="none" lIns="0" tIns="0" rIns="0" bIns="0">
              <a:spAutoFit/>
            </a:bodyPr>
            <a:lstStyle/>
            <a:p>
              <a:r>
                <a:rPr lang="en-US" altLang="zh-TW" sz="1300">
                  <a:solidFill>
                    <a:srgbClr val="000000"/>
                  </a:solidFill>
                </a:rPr>
                <a:t>s</a:t>
              </a:r>
              <a:endParaRPr lang="en-US" altLang="zh-TW"/>
            </a:p>
          </p:txBody>
        </p:sp>
        <p:sp>
          <p:nvSpPr>
            <p:cNvPr id="197728" name="Rectangle 96"/>
            <p:cNvSpPr>
              <a:spLocks noChangeArrowheads="1"/>
            </p:cNvSpPr>
            <p:nvPr/>
          </p:nvSpPr>
          <p:spPr bwMode="auto">
            <a:xfrm>
              <a:off x="4962" y="2892"/>
              <a:ext cx="194" cy="215"/>
            </a:xfrm>
            <a:prstGeom prst="rect">
              <a:avLst/>
            </a:prstGeom>
            <a:noFill/>
            <a:ln w="9525">
              <a:noFill/>
              <a:miter lim="800000"/>
              <a:headEnd/>
              <a:tailEnd/>
            </a:ln>
          </p:spPr>
          <p:txBody>
            <a:bodyPr wrap="none" lIns="0" tIns="0" rIns="0" bIns="0">
              <a:spAutoFit/>
            </a:bodyPr>
            <a:lstStyle/>
            <a:p>
              <a:r>
                <a:rPr lang="en-US" altLang="zh-TW" sz="2000">
                  <a:solidFill>
                    <a:srgbClr val="000000"/>
                  </a:solidFill>
                </a:rPr>
                <a:t>&gt; </a:t>
              </a:r>
              <a:endParaRPr lang="en-US" altLang="zh-TW"/>
            </a:p>
          </p:txBody>
        </p:sp>
        <p:sp>
          <p:nvSpPr>
            <p:cNvPr id="197729" name="Rectangle 97"/>
            <p:cNvSpPr>
              <a:spLocks noChangeArrowheads="1"/>
            </p:cNvSpPr>
            <p:nvPr/>
          </p:nvSpPr>
          <p:spPr bwMode="auto">
            <a:xfrm>
              <a:off x="5092" y="2873"/>
              <a:ext cx="175" cy="230"/>
            </a:xfrm>
            <a:prstGeom prst="rect">
              <a:avLst/>
            </a:prstGeom>
            <a:noFill/>
            <a:ln w="9525">
              <a:noFill/>
              <a:miter lim="800000"/>
              <a:headEnd/>
              <a:tailEnd/>
            </a:ln>
          </p:spPr>
          <p:txBody>
            <a:bodyPr wrap="none" lIns="0" tIns="0" rIns="0" bIns="0">
              <a:spAutoFit/>
            </a:bodyPr>
            <a:lstStyle/>
            <a:p>
              <a:r>
                <a:rPr lang="en-US" altLang="zh-TW" sz="2000">
                  <a:solidFill>
                    <a:srgbClr val="000000"/>
                  </a:solidFill>
                  <a:latin typeface="Symbol" pitchFamily="18" charset="2"/>
                </a:rPr>
                <a:t>d</a:t>
              </a:r>
              <a:endParaRPr lang="en-US" altLang="zh-TW"/>
            </a:p>
          </p:txBody>
        </p:sp>
        <p:sp>
          <p:nvSpPr>
            <p:cNvPr id="197730" name="Rectangle 98"/>
            <p:cNvSpPr>
              <a:spLocks noChangeArrowheads="1"/>
            </p:cNvSpPr>
            <p:nvPr/>
          </p:nvSpPr>
          <p:spPr bwMode="auto">
            <a:xfrm>
              <a:off x="626" y="3352"/>
              <a:ext cx="4775" cy="258"/>
            </a:xfrm>
            <a:prstGeom prst="rect">
              <a:avLst/>
            </a:prstGeom>
            <a:noFill/>
            <a:ln w="9525">
              <a:noFill/>
              <a:miter lim="800000"/>
              <a:headEnd/>
              <a:tailEnd/>
            </a:ln>
          </p:spPr>
          <p:txBody>
            <a:bodyPr wrap="none" lIns="0" tIns="0" rIns="0" bIns="0">
              <a:spAutoFit/>
            </a:bodyPr>
            <a:lstStyle/>
            <a:p>
              <a:r>
                <a:rPr lang="en-US" altLang="zh-TW" b="1">
                  <a:solidFill>
                    <a:srgbClr val="800000"/>
                  </a:solidFill>
                </a:rPr>
                <a:t>Would like to reject the null hypothesis and conclude the </a:t>
              </a:r>
              <a:endParaRPr lang="en-US" altLang="zh-TW"/>
            </a:p>
          </p:txBody>
        </p:sp>
        <p:sp>
          <p:nvSpPr>
            <p:cNvPr id="197731" name="Rectangle 99"/>
            <p:cNvSpPr>
              <a:spLocks noChangeArrowheads="1"/>
            </p:cNvSpPr>
            <p:nvPr/>
          </p:nvSpPr>
          <p:spPr bwMode="auto">
            <a:xfrm>
              <a:off x="626" y="3582"/>
              <a:ext cx="1879" cy="258"/>
            </a:xfrm>
            <a:prstGeom prst="rect">
              <a:avLst/>
            </a:prstGeom>
            <a:noFill/>
            <a:ln w="9525">
              <a:noFill/>
              <a:miter lim="800000"/>
              <a:headEnd/>
              <a:tailEnd/>
            </a:ln>
          </p:spPr>
          <p:txBody>
            <a:bodyPr wrap="none" lIns="0" tIns="0" rIns="0" bIns="0">
              <a:spAutoFit/>
            </a:bodyPr>
            <a:lstStyle/>
            <a:p>
              <a:r>
                <a:rPr lang="en-US" altLang="zh-TW" b="1">
                  <a:solidFill>
                    <a:srgbClr val="800000"/>
                  </a:solidFill>
                </a:rPr>
                <a:t>alternative hypothesis</a:t>
              </a:r>
              <a:endParaRPr lang="en-US" altLang="zh-TW"/>
            </a:p>
          </p:txBody>
        </p:sp>
      </p:gr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zh-TW" sz="3600"/>
              <a:t>Relationship Among Non-inferiority, Superiority, and Equivalence</a:t>
            </a:r>
          </a:p>
        </p:txBody>
      </p:sp>
      <p:pic>
        <p:nvPicPr>
          <p:cNvPr id="1996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288" y="1989138"/>
            <a:ext cx="8534400" cy="409892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p2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813" y="1628775"/>
            <a:ext cx="7129462" cy="4552950"/>
          </a:xfrm>
          <a:prstGeom prst="rect">
            <a:avLst/>
          </a:prstGeom>
          <a:noFill/>
        </p:spPr>
      </p:pic>
      <p:sp>
        <p:nvSpPr>
          <p:cNvPr id="128007" name="Rectangle 7"/>
          <p:cNvSpPr>
            <a:spLocks noGrp="1" noChangeArrowheads="1"/>
          </p:cNvSpPr>
          <p:nvPr>
            <p:ph type="title"/>
          </p:nvPr>
        </p:nvSpPr>
        <p:spPr/>
        <p:txBody>
          <a:bodyPr/>
          <a:lstStyle/>
          <a:p>
            <a:r>
              <a:rPr lang="en-US" altLang="zh-TW"/>
              <a:t>Equivalence Margin</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TW"/>
              <a:t>Type I Error and Power</a:t>
            </a:r>
          </a:p>
        </p:txBody>
      </p:sp>
      <p:sp>
        <p:nvSpPr>
          <p:cNvPr id="212995" name="Rectangle 3"/>
          <p:cNvSpPr>
            <a:spLocks noGrp="1" noChangeArrowheads="1"/>
          </p:cNvSpPr>
          <p:nvPr>
            <p:ph type="body" idx="1"/>
          </p:nvPr>
        </p:nvSpPr>
        <p:spPr/>
        <p:txBody>
          <a:bodyPr/>
          <a:lstStyle/>
          <a:p>
            <a:pPr>
              <a:lnSpc>
                <a:spcPct val="80000"/>
              </a:lnSpc>
              <a:buFontTx/>
              <a:buNone/>
            </a:pPr>
            <a:r>
              <a:rPr lang="en-US" altLang="zh-TW" sz="2400" b="1"/>
              <a:t>	Null hypothesis:		The drug is ineffective</a:t>
            </a:r>
          </a:p>
          <a:p>
            <a:pPr>
              <a:lnSpc>
                <a:spcPct val="80000"/>
              </a:lnSpc>
              <a:buFontTx/>
              <a:buNone/>
            </a:pPr>
            <a:r>
              <a:rPr lang="en-US" altLang="zh-TW" sz="2400" b="1"/>
              <a:t>	Alternative hypothesis:	The drug is effective</a:t>
            </a:r>
          </a:p>
          <a:p>
            <a:pPr>
              <a:lnSpc>
                <a:spcPct val="80000"/>
              </a:lnSpc>
              <a:buFontTx/>
              <a:buNone/>
            </a:pPr>
            <a:endParaRPr lang="en-US" altLang="zh-TW" sz="2400"/>
          </a:p>
          <a:p>
            <a:pPr>
              <a:lnSpc>
                <a:spcPct val="110000"/>
              </a:lnSpc>
              <a:spcBef>
                <a:spcPct val="30000"/>
              </a:spcBef>
              <a:buFontTx/>
              <a:buNone/>
            </a:pPr>
            <a:r>
              <a:rPr lang="en-US" altLang="zh-TW" sz="2000">
                <a:solidFill>
                  <a:srgbClr val="FF3300"/>
                </a:solidFill>
              </a:rPr>
              <a:t>Type I error</a:t>
            </a:r>
            <a:r>
              <a:rPr lang="en-US" altLang="zh-TW" sz="2000"/>
              <a:t> : the drug works when in fact it doesn’t.</a:t>
            </a:r>
          </a:p>
          <a:p>
            <a:pPr>
              <a:lnSpc>
                <a:spcPct val="110000"/>
              </a:lnSpc>
              <a:spcBef>
                <a:spcPct val="30000"/>
              </a:spcBef>
              <a:buFontTx/>
              <a:buNone/>
            </a:pPr>
            <a:r>
              <a:rPr lang="en-US" altLang="zh-TW" sz="2000">
                <a:solidFill>
                  <a:srgbClr val="FF3300"/>
                </a:solidFill>
              </a:rPr>
              <a:t>Type II error</a:t>
            </a:r>
            <a:r>
              <a:rPr lang="en-US" altLang="zh-TW" sz="2000"/>
              <a:t> : the drug doesn’t work when in fact it does.</a:t>
            </a:r>
          </a:p>
          <a:p>
            <a:pPr>
              <a:lnSpc>
                <a:spcPct val="110000"/>
              </a:lnSpc>
              <a:spcBef>
                <a:spcPct val="30000"/>
              </a:spcBef>
              <a:buFontTx/>
              <a:buNone/>
            </a:pPr>
            <a:r>
              <a:rPr lang="en-US" altLang="zh-TW" sz="2000">
                <a:solidFill>
                  <a:srgbClr val="FF3300"/>
                </a:solidFill>
              </a:rPr>
              <a:t>P-value</a:t>
            </a:r>
            <a:r>
              <a:rPr lang="en-US" altLang="zh-TW" sz="2000"/>
              <a:t> : the probability of observing a type I error.</a:t>
            </a:r>
          </a:p>
          <a:p>
            <a:pPr>
              <a:lnSpc>
                <a:spcPct val="110000"/>
              </a:lnSpc>
              <a:spcBef>
                <a:spcPct val="30000"/>
              </a:spcBef>
              <a:buFontTx/>
              <a:buNone/>
            </a:pPr>
            <a:r>
              <a:rPr lang="en-US" altLang="zh-TW" sz="2000">
                <a:solidFill>
                  <a:srgbClr val="CC3300"/>
                </a:solidFill>
              </a:rPr>
              <a:t>Power</a:t>
            </a:r>
            <a:r>
              <a:rPr lang="en-US" altLang="zh-TW" sz="2000"/>
              <a:t> : the probability of correctly concluding that the drug  </a:t>
            </a:r>
          </a:p>
          <a:p>
            <a:pPr>
              <a:lnSpc>
                <a:spcPct val="110000"/>
              </a:lnSpc>
              <a:spcBef>
                <a:spcPct val="30000"/>
              </a:spcBef>
              <a:buFontTx/>
              <a:buNone/>
            </a:pPr>
            <a:r>
              <a:rPr lang="en-US" altLang="zh-TW" sz="2000"/>
              <a:t>             works when in fact it does. </a:t>
            </a:r>
          </a:p>
          <a:p>
            <a:pPr>
              <a:lnSpc>
                <a:spcPct val="80000"/>
              </a:lnSpc>
            </a:pPr>
            <a:endParaRPr lang="en-US" altLang="zh-TW" sz="200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zh-TW"/>
              <a:t>Type I Error and Power</a:t>
            </a:r>
          </a:p>
        </p:txBody>
      </p:sp>
      <p:pic>
        <p:nvPicPr>
          <p:cNvPr id="187396" name="Picture 4" descr="p4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4213" y="1773238"/>
            <a:ext cx="8459787" cy="4422775"/>
          </a:xfrm>
          <a:prstGeom prst="rect">
            <a:avLst/>
          </a:prstGeom>
          <a:noFill/>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zh-TW"/>
              <a:t>Type I Error and Power</a:t>
            </a:r>
          </a:p>
        </p:txBody>
      </p:sp>
      <p:sp>
        <p:nvSpPr>
          <p:cNvPr id="217091" name="Rectangle 3"/>
          <p:cNvSpPr>
            <a:spLocks noGrp="1" noChangeArrowheads="1"/>
          </p:cNvSpPr>
          <p:nvPr>
            <p:ph type="body" idx="1"/>
          </p:nvPr>
        </p:nvSpPr>
        <p:spPr/>
        <p:txBody>
          <a:bodyPr/>
          <a:lstStyle/>
          <a:p>
            <a:r>
              <a:rPr lang="en-US" altLang="zh-TW"/>
              <a:t>Decrease type I error will result in increasing type II error, and consequently decreasing power.</a:t>
            </a:r>
          </a:p>
          <a:p>
            <a:r>
              <a:rPr lang="en-US" altLang="zh-TW"/>
              <a:t>Increase sample size will decrease both type I and type II errors.</a:t>
            </a:r>
          </a:p>
          <a:p>
            <a:r>
              <a:rPr lang="en-US" altLang="zh-TW"/>
              <a:t>Fixed type I error and select a sample size to achieve the desired power.</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zh-TW"/>
              <a:t>Confounding and Interaction</a:t>
            </a:r>
          </a:p>
        </p:txBody>
      </p:sp>
      <p:sp>
        <p:nvSpPr>
          <p:cNvPr id="218115" name="Rectangle 3"/>
          <p:cNvSpPr>
            <a:spLocks noGrp="1" noChangeArrowheads="1"/>
          </p:cNvSpPr>
          <p:nvPr>
            <p:ph type="body" idx="1"/>
          </p:nvPr>
        </p:nvSpPr>
        <p:spPr/>
        <p:txBody>
          <a:bodyPr/>
          <a:lstStyle/>
          <a:p>
            <a:pPr>
              <a:lnSpc>
                <a:spcPct val="90000"/>
              </a:lnSpc>
            </a:pPr>
            <a:r>
              <a:rPr lang="en-US" altLang="zh-TW">
                <a:solidFill>
                  <a:srgbClr val="A50021"/>
                </a:solidFill>
              </a:rPr>
              <a:t>Confounding</a:t>
            </a:r>
            <a:endParaRPr lang="en-US" altLang="zh-TW"/>
          </a:p>
          <a:p>
            <a:pPr lvl="1">
              <a:lnSpc>
                <a:spcPct val="90000"/>
              </a:lnSpc>
            </a:pPr>
            <a:r>
              <a:rPr lang="en-US" altLang="zh-TW"/>
              <a:t>Confounding effects are defined as effects which are contributed by various factors that cannot be separated by the design under study.</a:t>
            </a:r>
          </a:p>
          <a:p>
            <a:pPr>
              <a:lnSpc>
                <a:spcPct val="90000"/>
              </a:lnSpc>
            </a:pPr>
            <a:r>
              <a:rPr lang="en-US" altLang="zh-TW">
                <a:solidFill>
                  <a:srgbClr val="A50021"/>
                </a:solidFill>
              </a:rPr>
              <a:t>Interaction</a:t>
            </a:r>
            <a:endParaRPr lang="en-US" altLang="zh-TW"/>
          </a:p>
          <a:p>
            <a:pPr lvl="1">
              <a:lnSpc>
                <a:spcPct val="90000"/>
              </a:lnSpc>
            </a:pPr>
            <a:r>
              <a:rPr lang="en-US" altLang="zh-TW"/>
              <a:t>The interaction effect between factors is defined as the joint effect contributed by more than one factor.</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zh-TW"/>
              <a:t>Confounding</a:t>
            </a:r>
          </a:p>
        </p:txBody>
      </p:sp>
      <p:sp>
        <p:nvSpPr>
          <p:cNvPr id="230403" name="Rectangle 3"/>
          <p:cNvSpPr>
            <a:spLocks noGrp="1" noChangeArrowheads="1"/>
          </p:cNvSpPr>
          <p:nvPr>
            <p:ph type="body" idx="1"/>
          </p:nvPr>
        </p:nvSpPr>
        <p:spPr/>
        <p:txBody>
          <a:bodyPr/>
          <a:lstStyle/>
          <a:p>
            <a:pPr>
              <a:lnSpc>
                <a:spcPct val="90000"/>
              </a:lnSpc>
            </a:pPr>
            <a:r>
              <a:rPr lang="en-US" altLang="zh-TW" sz="2800"/>
              <a:t>Lab Example</a:t>
            </a:r>
          </a:p>
          <a:p>
            <a:pPr lvl="1">
              <a:lnSpc>
                <a:spcPct val="90000"/>
              </a:lnSpc>
            </a:pPr>
            <a:r>
              <a:rPr lang="en-US" altLang="zh-TW" sz="2000"/>
              <a:t>Dr. Anderson noticed that recent laboratory test results failed to pass QC/QA requirements</a:t>
            </a:r>
          </a:p>
          <a:p>
            <a:pPr lvl="1">
              <a:lnSpc>
                <a:spcPct val="90000"/>
              </a:lnSpc>
            </a:pPr>
            <a:r>
              <a:rPr lang="en-US" altLang="zh-TW" sz="2000"/>
              <a:t>Dr. Anderson decided to improve the laboratory procedure by purchasing a more advanced equipment</a:t>
            </a:r>
          </a:p>
          <a:p>
            <a:pPr lvl="1">
              <a:lnSpc>
                <a:spcPct val="90000"/>
              </a:lnSpc>
            </a:pPr>
            <a:r>
              <a:rPr lang="en-US" altLang="zh-TW" sz="2000"/>
              <a:t>The accuracy and precision of the laboratory test results improve significantly and meet the QC/QA </a:t>
            </a:r>
          </a:p>
          <a:p>
            <a:pPr>
              <a:lnSpc>
                <a:spcPct val="90000"/>
              </a:lnSpc>
            </a:pPr>
            <a:r>
              <a:rPr lang="en-US" altLang="zh-TW" sz="2800"/>
              <a:t>Question</a:t>
            </a:r>
          </a:p>
          <a:p>
            <a:pPr lvl="1">
              <a:lnSpc>
                <a:spcPct val="90000"/>
              </a:lnSpc>
            </a:pPr>
            <a:r>
              <a:rPr lang="en-US" altLang="zh-TW" sz="2000"/>
              <a:t>It is not clear whether the improvement in laboratory test results is due to the advanced new equipment or due to the analyst who has more experience than the previous analyst.</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zh-TW"/>
              <a:t>Interaction</a:t>
            </a:r>
          </a:p>
        </p:txBody>
      </p:sp>
      <p:sp>
        <p:nvSpPr>
          <p:cNvPr id="222211" name="Rectangle 3"/>
          <p:cNvSpPr>
            <a:spLocks noGrp="1" noChangeArrowheads="1"/>
          </p:cNvSpPr>
          <p:nvPr>
            <p:ph type="body" idx="1"/>
          </p:nvPr>
        </p:nvSpPr>
        <p:spPr/>
        <p:txBody>
          <a:bodyPr/>
          <a:lstStyle/>
          <a:p>
            <a:r>
              <a:rPr lang="en-US" altLang="zh-TW">
                <a:solidFill>
                  <a:srgbClr val="CC3300"/>
                </a:solidFill>
              </a:rPr>
              <a:t>Quantitative interaction</a:t>
            </a:r>
            <a:endParaRPr lang="en-US" altLang="zh-TW"/>
          </a:p>
          <a:p>
            <a:pPr>
              <a:buFontTx/>
              <a:buNone/>
            </a:pPr>
            <a:r>
              <a:rPr lang="en-US" altLang="zh-TW"/>
              <a:t>	</a:t>
            </a:r>
            <a:r>
              <a:rPr lang="en-US" altLang="zh-TW" sz="2800"/>
              <a:t>Quantitative interaction between treatment and center (or study site) indicates that the treatment differences are </a:t>
            </a:r>
            <a:r>
              <a:rPr lang="en-US" altLang="zh-TW" sz="2800">
                <a:solidFill>
                  <a:srgbClr val="CC3300"/>
                </a:solidFill>
              </a:rPr>
              <a:t>in the same direction</a:t>
            </a:r>
            <a:r>
              <a:rPr lang="en-US" altLang="zh-TW" sz="2800"/>
              <a:t> across centers but the magnitude differs from center to center.</a:t>
            </a:r>
          </a:p>
          <a:p>
            <a:r>
              <a:rPr lang="en-US" altLang="zh-TW">
                <a:solidFill>
                  <a:srgbClr val="A50021"/>
                </a:solidFill>
              </a:rPr>
              <a:t>Qualitative interaction</a:t>
            </a:r>
          </a:p>
          <a:p>
            <a:pPr>
              <a:buFontTx/>
              <a:buNone/>
            </a:pPr>
            <a:r>
              <a:rPr lang="en-US" altLang="zh-TW"/>
              <a:t>	</a:t>
            </a:r>
            <a:r>
              <a:rPr lang="en-US" altLang="zh-TW" sz="2800"/>
              <a:t>Substantial treatment differences occur </a:t>
            </a:r>
            <a:r>
              <a:rPr lang="en-US" altLang="zh-TW" sz="2800">
                <a:solidFill>
                  <a:srgbClr val="A50021"/>
                </a:solidFill>
              </a:rPr>
              <a:t>in different directions</a:t>
            </a:r>
            <a:r>
              <a:rPr lang="en-US" altLang="zh-TW" sz="2800"/>
              <a:t> in different centers.</a:t>
            </a:r>
            <a:endParaRPr lang="en-US" altLang="zh-TW"/>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P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313" y="188913"/>
            <a:ext cx="4043362" cy="3171825"/>
          </a:xfrm>
          <a:prstGeom prst="rect">
            <a:avLst/>
          </a:prstGeom>
          <a:noFill/>
          <a:ln w="9525">
            <a:noFill/>
            <a:miter lim="800000"/>
            <a:headEnd/>
            <a:tailEnd/>
          </a:ln>
        </p:spPr>
      </p:pic>
      <p:pic>
        <p:nvPicPr>
          <p:cNvPr id="75783" name="Picture 7" descr="pk0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2138" y="3429000"/>
            <a:ext cx="3314700" cy="3270250"/>
          </a:xfrm>
          <a:prstGeom prst="rect">
            <a:avLst/>
          </a:prstGeom>
          <a:noFill/>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r>
              <a:rPr lang="en-US" altLang="zh-TW" sz="4400">
                <a:solidFill>
                  <a:schemeClr val="tx2"/>
                </a:solidFill>
              </a:rPr>
              <a:t>Center-by-Treatment Interaction</a:t>
            </a:r>
          </a:p>
        </p:txBody>
      </p:sp>
      <p:sp>
        <p:nvSpPr>
          <p:cNvPr id="224259" name="Line 3"/>
          <p:cNvSpPr>
            <a:spLocks noChangeShapeType="1"/>
          </p:cNvSpPr>
          <p:nvPr/>
        </p:nvSpPr>
        <p:spPr bwMode="auto">
          <a:xfrm>
            <a:off x="2209800" y="4800600"/>
            <a:ext cx="5105400" cy="0"/>
          </a:xfrm>
          <a:prstGeom prst="line">
            <a:avLst/>
          </a:prstGeom>
          <a:noFill/>
          <a:ln w="19050">
            <a:solidFill>
              <a:srgbClr val="000066"/>
            </a:solidFill>
            <a:round/>
            <a:headEnd/>
            <a:tailEnd type="arrow" w="med" len="med"/>
          </a:ln>
          <a:effectLst/>
        </p:spPr>
        <p:txBody>
          <a:bodyPr wrap="none" anchor="ctr"/>
          <a:lstStyle/>
          <a:p>
            <a:endParaRPr lang="zh-TW" altLang="en-US"/>
          </a:p>
        </p:txBody>
      </p:sp>
      <p:sp>
        <p:nvSpPr>
          <p:cNvPr id="224260" name="Line 4"/>
          <p:cNvSpPr>
            <a:spLocks noChangeShapeType="1"/>
          </p:cNvSpPr>
          <p:nvPr/>
        </p:nvSpPr>
        <p:spPr bwMode="auto">
          <a:xfrm flipV="1">
            <a:off x="3276600" y="3962400"/>
            <a:ext cx="2819400" cy="304800"/>
          </a:xfrm>
          <a:prstGeom prst="line">
            <a:avLst/>
          </a:prstGeom>
          <a:noFill/>
          <a:ln w="12700">
            <a:solidFill>
              <a:srgbClr val="000066"/>
            </a:solidFill>
            <a:round/>
            <a:headEnd type="none" w="lg" len="lg"/>
            <a:tailEnd type="none" w="lg" len="lg"/>
          </a:ln>
          <a:effectLst/>
        </p:spPr>
        <p:txBody>
          <a:bodyPr wrap="none" anchor="ctr"/>
          <a:lstStyle/>
          <a:p>
            <a:endParaRPr lang="zh-TW" altLang="en-US"/>
          </a:p>
        </p:txBody>
      </p:sp>
      <p:sp>
        <p:nvSpPr>
          <p:cNvPr id="224261" name="Line 5"/>
          <p:cNvSpPr>
            <a:spLocks noChangeShapeType="1"/>
          </p:cNvSpPr>
          <p:nvPr/>
        </p:nvSpPr>
        <p:spPr bwMode="auto">
          <a:xfrm>
            <a:off x="3276600" y="2514600"/>
            <a:ext cx="2743200" cy="609600"/>
          </a:xfrm>
          <a:prstGeom prst="line">
            <a:avLst/>
          </a:prstGeom>
          <a:noFill/>
          <a:ln w="12700">
            <a:solidFill>
              <a:srgbClr val="000066"/>
            </a:solidFill>
            <a:round/>
            <a:headEnd type="none" w="lg" len="lg"/>
            <a:tailEnd type="none" w="lg" len="lg"/>
          </a:ln>
          <a:effectLst/>
        </p:spPr>
        <p:txBody>
          <a:bodyPr wrap="none" anchor="ctr"/>
          <a:lstStyle/>
          <a:p>
            <a:endParaRPr lang="zh-TW" altLang="en-US"/>
          </a:p>
        </p:txBody>
      </p:sp>
      <p:sp>
        <p:nvSpPr>
          <p:cNvPr id="224262" name="Oval 6"/>
          <p:cNvSpPr>
            <a:spLocks noChangeArrowheads="1"/>
          </p:cNvSpPr>
          <p:nvPr/>
        </p:nvSpPr>
        <p:spPr bwMode="auto">
          <a:xfrm>
            <a:off x="3200400" y="2438400"/>
            <a:ext cx="152400" cy="152400"/>
          </a:xfrm>
          <a:prstGeom prst="ellipse">
            <a:avLst/>
          </a:prstGeom>
          <a:solidFill>
            <a:srgbClr val="000066"/>
          </a:solidFill>
          <a:ln w="9525">
            <a:solidFill>
              <a:schemeClr val="tx1"/>
            </a:solidFill>
            <a:round/>
            <a:headEnd/>
            <a:tailEnd/>
          </a:ln>
          <a:effectLst/>
        </p:spPr>
        <p:txBody>
          <a:bodyPr wrap="none" anchor="ctr"/>
          <a:lstStyle/>
          <a:p>
            <a:endParaRPr lang="zh-TW" altLang="en-US"/>
          </a:p>
        </p:txBody>
      </p:sp>
      <p:sp>
        <p:nvSpPr>
          <p:cNvPr id="224263" name="Oval 7"/>
          <p:cNvSpPr>
            <a:spLocks noChangeArrowheads="1"/>
          </p:cNvSpPr>
          <p:nvPr/>
        </p:nvSpPr>
        <p:spPr bwMode="auto">
          <a:xfrm>
            <a:off x="3200400" y="4191000"/>
            <a:ext cx="152400" cy="1524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224264" name="Oval 8"/>
          <p:cNvSpPr>
            <a:spLocks noChangeArrowheads="1"/>
          </p:cNvSpPr>
          <p:nvPr/>
        </p:nvSpPr>
        <p:spPr bwMode="auto">
          <a:xfrm>
            <a:off x="6019800" y="3886200"/>
            <a:ext cx="152400" cy="1524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224265" name="Oval 9"/>
          <p:cNvSpPr>
            <a:spLocks noChangeArrowheads="1"/>
          </p:cNvSpPr>
          <p:nvPr/>
        </p:nvSpPr>
        <p:spPr bwMode="auto">
          <a:xfrm>
            <a:off x="6019800" y="3048000"/>
            <a:ext cx="152400" cy="152400"/>
          </a:xfrm>
          <a:prstGeom prst="ellipse">
            <a:avLst/>
          </a:prstGeom>
          <a:solidFill>
            <a:srgbClr val="000066"/>
          </a:solidFill>
          <a:ln w="9525">
            <a:solidFill>
              <a:srgbClr val="000066"/>
            </a:solidFill>
            <a:round/>
            <a:headEnd/>
            <a:tailEnd/>
          </a:ln>
          <a:effectLst/>
        </p:spPr>
        <p:txBody>
          <a:bodyPr wrap="none" anchor="ctr"/>
          <a:lstStyle/>
          <a:p>
            <a:endParaRPr lang="zh-TW" altLang="en-US"/>
          </a:p>
        </p:txBody>
      </p:sp>
      <p:sp>
        <p:nvSpPr>
          <p:cNvPr id="224266" name="Line 10"/>
          <p:cNvSpPr>
            <a:spLocks noChangeShapeType="1"/>
          </p:cNvSpPr>
          <p:nvPr/>
        </p:nvSpPr>
        <p:spPr bwMode="auto">
          <a:xfrm>
            <a:off x="3276600" y="4648200"/>
            <a:ext cx="0" cy="228600"/>
          </a:xfrm>
          <a:prstGeom prst="line">
            <a:avLst/>
          </a:prstGeom>
          <a:noFill/>
          <a:ln w="9525">
            <a:solidFill>
              <a:srgbClr val="000066"/>
            </a:solidFill>
            <a:round/>
            <a:headEnd/>
            <a:tailEnd/>
          </a:ln>
          <a:effectLst/>
        </p:spPr>
        <p:txBody>
          <a:bodyPr wrap="none" anchor="ctr"/>
          <a:lstStyle/>
          <a:p>
            <a:endParaRPr lang="zh-TW" altLang="en-US"/>
          </a:p>
        </p:txBody>
      </p:sp>
      <p:sp>
        <p:nvSpPr>
          <p:cNvPr id="224267" name="Line 11"/>
          <p:cNvSpPr>
            <a:spLocks noChangeShapeType="1"/>
          </p:cNvSpPr>
          <p:nvPr/>
        </p:nvSpPr>
        <p:spPr bwMode="auto">
          <a:xfrm>
            <a:off x="6096000" y="4648200"/>
            <a:ext cx="0" cy="228600"/>
          </a:xfrm>
          <a:prstGeom prst="line">
            <a:avLst/>
          </a:prstGeom>
          <a:noFill/>
          <a:ln w="9525">
            <a:solidFill>
              <a:srgbClr val="000066"/>
            </a:solidFill>
            <a:round/>
            <a:headEnd/>
            <a:tailEnd/>
          </a:ln>
          <a:effectLst/>
        </p:spPr>
        <p:txBody>
          <a:bodyPr wrap="none" anchor="ctr"/>
          <a:lstStyle/>
          <a:p>
            <a:endParaRPr lang="zh-TW" altLang="en-US"/>
          </a:p>
        </p:txBody>
      </p:sp>
      <p:sp>
        <p:nvSpPr>
          <p:cNvPr id="224268" name="Text Box 12"/>
          <p:cNvSpPr txBox="1">
            <a:spLocks noChangeArrowheads="1"/>
          </p:cNvSpPr>
          <p:nvPr/>
        </p:nvSpPr>
        <p:spPr bwMode="auto">
          <a:xfrm>
            <a:off x="1219200" y="5486400"/>
            <a:ext cx="6858000" cy="457200"/>
          </a:xfrm>
          <a:prstGeom prst="rect">
            <a:avLst/>
          </a:prstGeom>
          <a:noFill/>
          <a:ln w="9525">
            <a:noFill/>
            <a:miter lim="800000"/>
            <a:headEnd/>
            <a:tailEnd/>
          </a:ln>
          <a:effectLst/>
        </p:spPr>
        <p:txBody>
          <a:bodyPr>
            <a:spAutoFit/>
          </a:bodyPr>
          <a:lstStyle/>
          <a:p>
            <a:pPr algn="ctr">
              <a:spcBef>
                <a:spcPct val="50000"/>
              </a:spcBef>
            </a:pPr>
            <a:r>
              <a:rPr lang="en-US" altLang="zh-TW">
                <a:solidFill>
                  <a:srgbClr val="000066"/>
                </a:solidFill>
              </a:rPr>
              <a:t>Quantitative interaction - centers could be combined.</a:t>
            </a:r>
            <a:endParaRPr lang="en-US" altLang="zh-TW"/>
          </a:p>
        </p:txBody>
      </p:sp>
      <p:sp>
        <p:nvSpPr>
          <p:cNvPr id="224269" name="Text Box 13"/>
          <p:cNvSpPr txBox="1">
            <a:spLocks noChangeArrowheads="1"/>
          </p:cNvSpPr>
          <p:nvPr/>
        </p:nvSpPr>
        <p:spPr bwMode="auto">
          <a:xfrm>
            <a:off x="2819400" y="4953000"/>
            <a:ext cx="1066800" cy="396875"/>
          </a:xfrm>
          <a:prstGeom prst="rect">
            <a:avLst/>
          </a:prstGeom>
          <a:noFill/>
          <a:ln w="9525">
            <a:noFill/>
            <a:miter lim="800000"/>
            <a:headEnd/>
            <a:tailEnd/>
          </a:ln>
          <a:effectLst/>
        </p:spPr>
        <p:txBody>
          <a:bodyPr>
            <a:spAutoFit/>
          </a:bodyPr>
          <a:lstStyle/>
          <a:p>
            <a:pPr>
              <a:spcBef>
                <a:spcPct val="50000"/>
              </a:spcBef>
            </a:pPr>
            <a:r>
              <a:rPr lang="en-US" altLang="zh-TW" sz="2000">
                <a:solidFill>
                  <a:srgbClr val="000066"/>
                </a:solidFill>
              </a:rPr>
              <a:t>Center 1</a:t>
            </a:r>
            <a:endParaRPr lang="en-US" altLang="zh-TW" sz="2000"/>
          </a:p>
        </p:txBody>
      </p:sp>
      <p:sp>
        <p:nvSpPr>
          <p:cNvPr id="224270" name="Text Box 14"/>
          <p:cNvSpPr txBox="1">
            <a:spLocks noChangeArrowheads="1"/>
          </p:cNvSpPr>
          <p:nvPr/>
        </p:nvSpPr>
        <p:spPr bwMode="auto">
          <a:xfrm>
            <a:off x="5562600" y="4953000"/>
            <a:ext cx="1066800" cy="396875"/>
          </a:xfrm>
          <a:prstGeom prst="rect">
            <a:avLst/>
          </a:prstGeom>
          <a:noFill/>
          <a:ln w="9525">
            <a:noFill/>
            <a:miter lim="800000"/>
            <a:headEnd/>
            <a:tailEnd/>
          </a:ln>
          <a:effectLst/>
        </p:spPr>
        <p:txBody>
          <a:bodyPr>
            <a:spAutoFit/>
          </a:bodyPr>
          <a:lstStyle/>
          <a:p>
            <a:pPr>
              <a:spcBef>
                <a:spcPct val="50000"/>
              </a:spcBef>
            </a:pPr>
            <a:r>
              <a:rPr lang="en-US" altLang="zh-TW" sz="2000">
                <a:solidFill>
                  <a:srgbClr val="000066"/>
                </a:solidFill>
              </a:rPr>
              <a:t>Center 2</a:t>
            </a:r>
            <a:endParaRPr lang="en-US" altLang="zh-TW" sz="2000"/>
          </a:p>
        </p:txBody>
      </p:sp>
      <p:sp>
        <p:nvSpPr>
          <p:cNvPr id="224271" name="Line 15"/>
          <p:cNvSpPr>
            <a:spLocks noChangeShapeType="1"/>
          </p:cNvSpPr>
          <p:nvPr/>
        </p:nvSpPr>
        <p:spPr bwMode="auto">
          <a:xfrm flipV="1">
            <a:off x="2209800" y="2057400"/>
            <a:ext cx="0" cy="2743200"/>
          </a:xfrm>
          <a:prstGeom prst="line">
            <a:avLst/>
          </a:prstGeom>
          <a:noFill/>
          <a:ln w="19050">
            <a:solidFill>
              <a:srgbClr val="000066"/>
            </a:solidFill>
            <a:round/>
            <a:headEnd/>
            <a:tailEnd type="arrow" w="med" len="med"/>
          </a:ln>
          <a:effectLst/>
        </p:spPr>
        <p:txBody>
          <a:bodyPr wrap="none" anchor="ctr"/>
          <a:lstStyle/>
          <a:p>
            <a:endParaRPr lang="zh-TW" altLang="en-US"/>
          </a:p>
        </p:txBody>
      </p:sp>
      <p:sp>
        <p:nvSpPr>
          <p:cNvPr id="224272" name="Text Box 16"/>
          <p:cNvSpPr txBox="1">
            <a:spLocks noChangeArrowheads="1"/>
          </p:cNvSpPr>
          <p:nvPr/>
        </p:nvSpPr>
        <p:spPr bwMode="auto">
          <a:xfrm>
            <a:off x="2895600" y="20574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Treatment</a:t>
            </a:r>
            <a:endParaRPr lang="en-US" altLang="zh-TW"/>
          </a:p>
        </p:txBody>
      </p:sp>
      <p:sp>
        <p:nvSpPr>
          <p:cNvPr id="224273" name="Text Box 17"/>
          <p:cNvSpPr txBox="1">
            <a:spLocks noChangeArrowheads="1"/>
          </p:cNvSpPr>
          <p:nvPr/>
        </p:nvSpPr>
        <p:spPr bwMode="auto">
          <a:xfrm>
            <a:off x="6248400" y="309245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Treatment</a:t>
            </a:r>
            <a:endParaRPr lang="en-US" altLang="zh-TW"/>
          </a:p>
        </p:txBody>
      </p:sp>
      <p:sp>
        <p:nvSpPr>
          <p:cNvPr id="224274" name="Text Box 18"/>
          <p:cNvSpPr txBox="1">
            <a:spLocks noChangeArrowheads="1"/>
          </p:cNvSpPr>
          <p:nvPr/>
        </p:nvSpPr>
        <p:spPr bwMode="auto">
          <a:xfrm>
            <a:off x="6248400" y="40386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Control</a:t>
            </a:r>
            <a:endParaRPr lang="en-US" altLang="zh-TW"/>
          </a:p>
        </p:txBody>
      </p:sp>
      <p:sp>
        <p:nvSpPr>
          <p:cNvPr id="224275" name="Text Box 19"/>
          <p:cNvSpPr txBox="1">
            <a:spLocks noChangeArrowheads="1"/>
          </p:cNvSpPr>
          <p:nvPr/>
        </p:nvSpPr>
        <p:spPr bwMode="auto">
          <a:xfrm>
            <a:off x="2895600" y="43434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Control</a:t>
            </a:r>
            <a:endParaRPr lang="en-US" altLang="zh-TW"/>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a:r>
              <a:rPr lang="en-US" altLang="zh-TW" sz="4400">
                <a:solidFill>
                  <a:schemeClr val="tx2"/>
                </a:solidFill>
              </a:rPr>
              <a:t>Center-by-Treatment Interaction</a:t>
            </a:r>
          </a:p>
        </p:txBody>
      </p:sp>
      <p:sp>
        <p:nvSpPr>
          <p:cNvPr id="226307" name="Line 3"/>
          <p:cNvSpPr>
            <a:spLocks noChangeShapeType="1"/>
          </p:cNvSpPr>
          <p:nvPr/>
        </p:nvSpPr>
        <p:spPr bwMode="auto">
          <a:xfrm>
            <a:off x="2209800" y="4800600"/>
            <a:ext cx="5105400" cy="0"/>
          </a:xfrm>
          <a:prstGeom prst="line">
            <a:avLst/>
          </a:prstGeom>
          <a:noFill/>
          <a:ln w="19050">
            <a:solidFill>
              <a:srgbClr val="000066"/>
            </a:solidFill>
            <a:round/>
            <a:headEnd/>
            <a:tailEnd type="arrow" w="med" len="med"/>
          </a:ln>
          <a:effectLst/>
        </p:spPr>
        <p:txBody>
          <a:bodyPr wrap="none" anchor="ctr"/>
          <a:lstStyle/>
          <a:p>
            <a:endParaRPr lang="zh-TW" altLang="en-US"/>
          </a:p>
        </p:txBody>
      </p:sp>
      <p:sp>
        <p:nvSpPr>
          <p:cNvPr id="226308" name="Line 4"/>
          <p:cNvSpPr>
            <a:spLocks noChangeShapeType="1"/>
          </p:cNvSpPr>
          <p:nvPr/>
        </p:nvSpPr>
        <p:spPr bwMode="auto">
          <a:xfrm flipV="1">
            <a:off x="2209800" y="2057400"/>
            <a:ext cx="0" cy="2743200"/>
          </a:xfrm>
          <a:prstGeom prst="line">
            <a:avLst/>
          </a:prstGeom>
          <a:noFill/>
          <a:ln w="19050">
            <a:solidFill>
              <a:srgbClr val="000066"/>
            </a:solidFill>
            <a:round/>
            <a:headEnd/>
            <a:tailEnd type="arrow" w="med" len="med"/>
          </a:ln>
          <a:effectLst/>
        </p:spPr>
        <p:txBody>
          <a:bodyPr wrap="none" anchor="ctr"/>
          <a:lstStyle/>
          <a:p>
            <a:endParaRPr lang="zh-TW" altLang="en-US"/>
          </a:p>
        </p:txBody>
      </p:sp>
      <p:sp>
        <p:nvSpPr>
          <p:cNvPr id="226309" name="Line 5"/>
          <p:cNvSpPr>
            <a:spLocks noChangeShapeType="1"/>
          </p:cNvSpPr>
          <p:nvPr/>
        </p:nvSpPr>
        <p:spPr bwMode="auto">
          <a:xfrm flipV="1">
            <a:off x="3276600" y="2667000"/>
            <a:ext cx="2819400" cy="1600200"/>
          </a:xfrm>
          <a:prstGeom prst="line">
            <a:avLst/>
          </a:prstGeom>
          <a:noFill/>
          <a:ln w="12700">
            <a:solidFill>
              <a:srgbClr val="000066"/>
            </a:solidFill>
            <a:round/>
            <a:headEnd type="none" w="lg" len="lg"/>
            <a:tailEnd type="none" w="lg" len="lg"/>
          </a:ln>
          <a:effectLst/>
        </p:spPr>
        <p:txBody>
          <a:bodyPr wrap="none" anchor="ctr"/>
          <a:lstStyle/>
          <a:p>
            <a:endParaRPr lang="zh-TW" altLang="en-US"/>
          </a:p>
        </p:txBody>
      </p:sp>
      <p:sp>
        <p:nvSpPr>
          <p:cNvPr id="226310" name="Line 6"/>
          <p:cNvSpPr>
            <a:spLocks noChangeShapeType="1"/>
          </p:cNvSpPr>
          <p:nvPr/>
        </p:nvSpPr>
        <p:spPr bwMode="auto">
          <a:xfrm>
            <a:off x="3276600" y="2438400"/>
            <a:ext cx="2819400" cy="1828800"/>
          </a:xfrm>
          <a:prstGeom prst="line">
            <a:avLst/>
          </a:prstGeom>
          <a:noFill/>
          <a:ln w="12700">
            <a:solidFill>
              <a:srgbClr val="000066"/>
            </a:solidFill>
            <a:round/>
            <a:headEnd type="none" w="lg" len="lg"/>
            <a:tailEnd type="none" w="lg" len="lg"/>
          </a:ln>
          <a:effectLst/>
        </p:spPr>
        <p:txBody>
          <a:bodyPr wrap="none" anchor="ctr"/>
          <a:lstStyle/>
          <a:p>
            <a:endParaRPr lang="zh-TW" altLang="en-US"/>
          </a:p>
        </p:txBody>
      </p:sp>
      <p:sp>
        <p:nvSpPr>
          <p:cNvPr id="226311" name="Oval 7"/>
          <p:cNvSpPr>
            <a:spLocks noChangeArrowheads="1"/>
          </p:cNvSpPr>
          <p:nvPr/>
        </p:nvSpPr>
        <p:spPr bwMode="auto">
          <a:xfrm>
            <a:off x="3200400" y="2362200"/>
            <a:ext cx="152400" cy="152400"/>
          </a:xfrm>
          <a:prstGeom prst="ellipse">
            <a:avLst/>
          </a:prstGeom>
          <a:solidFill>
            <a:srgbClr val="000066"/>
          </a:solidFill>
          <a:ln w="9525">
            <a:solidFill>
              <a:schemeClr val="tx1"/>
            </a:solidFill>
            <a:round/>
            <a:headEnd/>
            <a:tailEnd/>
          </a:ln>
          <a:effectLst/>
        </p:spPr>
        <p:txBody>
          <a:bodyPr wrap="none" anchor="ctr"/>
          <a:lstStyle/>
          <a:p>
            <a:endParaRPr lang="zh-TW" altLang="en-US"/>
          </a:p>
        </p:txBody>
      </p:sp>
      <p:sp>
        <p:nvSpPr>
          <p:cNvPr id="226312" name="Oval 8"/>
          <p:cNvSpPr>
            <a:spLocks noChangeArrowheads="1"/>
          </p:cNvSpPr>
          <p:nvPr/>
        </p:nvSpPr>
        <p:spPr bwMode="auto">
          <a:xfrm>
            <a:off x="3200400" y="4191000"/>
            <a:ext cx="152400" cy="1524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226313" name="Oval 9"/>
          <p:cNvSpPr>
            <a:spLocks noChangeArrowheads="1"/>
          </p:cNvSpPr>
          <p:nvPr/>
        </p:nvSpPr>
        <p:spPr bwMode="auto">
          <a:xfrm>
            <a:off x="6019800" y="2590800"/>
            <a:ext cx="152400" cy="1524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226314" name="Oval 10"/>
          <p:cNvSpPr>
            <a:spLocks noChangeArrowheads="1"/>
          </p:cNvSpPr>
          <p:nvPr/>
        </p:nvSpPr>
        <p:spPr bwMode="auto">
          <a:xfrm>
            <a:off x="6019800" y="4191000"/>
            <a:ext cx="152400" cy="152400"/>
          </a:xfrm>
          <a:prstGeom prst="ellipse">
            <a:avLst/>
          </a:prstGeom>
          <a:solidFill>
            <a:srgbClr val="000066"/>
          </a:solidFill>
          <a:ln w="9525">
            <a:solidFill>
              <a:srgbClr val="000066"/>
            </a:solidFill>
            <a:round/>
            <a:headEnd/>
            <a:tailEnd/>
          </a:ln>
          <a:effectLst/>
        </p:spPr>
        <p:txBody>
          <a:bodyPr wrap="none" anchor="ctr"/>
          <a:lstStyle/>
          <a:p>
            <a:endParaRPr lang="zh-TW" altLang="en-US"/>
          </a:p>
        </p:txBody>
      </p:sp>
      <p:sp>
        <p:nvSpPr>
          <p:cNvPr id="226315" name="Line 11"/>
          <p:cNvSpPr>
            <a:spLocks noChangeShapeType="1"/>
          </p:cNvSpPr>
          <p:nvPr/>
        </p:nvSpPr>
        <p:spPr bwMode="auto">
          <a:xfrm>
            <a:off x="3276600" y="4648200"/>
            <a:ext cx="0" cy="228600"/>
          </a:xfrm>
          <a:prstGeom prst="line">
            <a:avLst/>
          </a:prstGeom>
          <a:noFill/>
          <a:ln w="9525">
            <a:solidFill>
              <a:srgbClr val="000066"/>
            </a:solidFill>
            <a:round/>
            <a:headEnd/>
            <a:tailEnd/>
          </a:ln>
          <a:effectLst/>
        </p:spPr>
        <p:txBody>
          <a:bodyPr wrap="none" anchor="ctr"/>
          <a:lstStyle/>
          <a:p>
            <a:endParaRPr lang="zh-TW" altLang="en-US"/>
          </a:p>
        </p:txBody>
      </p:sp>
      <p:sp>
        <p:nvSpPr>
          <p:cNvPr id="226316" name="Line 12"/>
          <p:cNvSpPr>
            <a:spLocks noChangeShapeType="1"/>
          </p:cNvSpPr>
          <p:nvPr/>
        </p:nvSpPr>
        <p:spPr bwMode="auto">
          <a:xfrm>
            <a:off x="6096000" y="4648200"/>
            <a:ext cx="0" cy="228600"/>
          </a:xfrm>
          <a:prstGeom prst="line">
            <a:avLst/>
          </a:prstGeom>
          <a:noFill/>
          <a:ln w="9525">
            <a:solidFill>
              <a:srgbClr val="000066"/>
            </a:solidFill>
            <a:round/>
            <a:headEnd/>
            <a:tailEnd/>
          </a:ln>
          <a:effectLst/>
        </p:spPr>
        <p:txBody>
          <a:bodyPr wrap="none" anchor="ctr"/>
          <a:lstStyle/>
          <a:p>
            <a:endParaRPr lang="zh-TW" altLang="en-US"/>
          </a:p>
        </p:txBody>
      </p:sp>
      <p:sp>
        <p:nvSpPr>
          <p:cNvPr id="226317" name="Text Box 13"/>
          <p:cNvSpPr txBox="1">
            <a:spLocks noChangeArrowheads="1"/>
          </p:cNvSpPr>
          <p:nvPr/>
        </p:nvSpPr>
        <p:spPr bwMode="auto">
          <a:xfrm>
            <a:off x="1295400" y="5486400"/>
            <a:ext cx="6781800" cy="457200"/>
          </a:xfrm>
          <a:prstGeom prst="rect">
            <a:avLst/>
          </a:prstGeom>
          <a:noFill/>
          <a:ln w="9525">
            <a:noFill/>
            <a:miter lim="800000"/>
            <a:headEnd/>
            <a:tailEnd/>
          </a:ln>
          <a:effectLst/>
        </p:spPr>
        <p:txBody>
          <a:bodyPr>
            <a:spAutoFit/>
          </a:bodyPr>
          <a:lstStyle/>
          <a:p>
            <a:pPr algn="ctr">
              <a:spcBef>
                <a:spcPct val="50000"/>
              </a:spcBef>
            </a:pPr>
            <a:r>
              <a:rPr lang="en-US" altLang="zh-TW">
                <a:solidFill>
                  <a:srgbClr val="000066"/>
                </a:solidFill>
              </a:rPr>
              <a:t>Qualitative interaction - centers </a:t>
            </a:r>
            <a:r>
              <a:rPr lang="en-US" altLang="zh-TW">
                <a:solidFill>
                  <a:srgbClr val="CC3300"/>
                </a:solidFill>
              </a:rPr>
              <a:t>cannot</a:t>
            </a:r>
            <a:r>
              <a:rPr lang="en-US" altLang="zh-TW">
                <a:solidFill>
                  <a:srgbClr val="000066"/>
                </a:solidFill>
              </a:rPr>
              <a:t> be combined.</a:t>
            </a:r>
            <a:endParaRPr lang="en-US" altLang="zh-TW"/>
          </a:p>
        </p:txBody>
      </p:sp>
      <p:sp>
        <p:nvSpPr>
          <p:cNvPr id="226318" name="Text Box 14"/>
          <p:cNvSpPr txBox="1">
            <a:spLocks noChangeArrowheads="1"/>
          </p:cNvSpPr>
          <p:nvPr/>
        </p:nvSpPr>
        <p:spPr bwMode="auto">
          <a:xfrm>
            <a:off x="2819400" y="4953000"/>
            <a:ext cx="1066800" cy="396875"/>
          </a:xfrm>
          <a:prstGeom prst="rect">
            <a:avLst/>
          </a:prstGeom>
          <a:noFill/>
          <a:ln w="9525">
            <a:noFill/>
            <a:miter lim="800000"/>
            <a:headEnd/>
            <a:tailEnd/>
          </a:ln>
          <a:effectLst/>
        </p:spPr>
        <p:txBody>
          <a:bodyPr>
            <a:spAutoFit/>
          </a:bodyPr>
          <a:lstStyle/>
          <a:p>
            <a:pPr>
              <a:spcBef>
                <a:spcPct val="50000"/>
              </a:spcBef>
            </a:pPr>
            <a:r>
              <a:rPr lang="en-US" altLang="zh-TW" sz="2000">
                <a:solidFill>
                  <a:srgbClr val="000066"/>
                </a:solidFill>
              </a:rPr>
              <a:t>Center 1</a:t>
            </a:r>
            <a:endParaRPr lang="en-US" altLang="zh-TW" sz="2000"/>
          </a:p>
        </p:txBody>
      </p:sp>
      <p:sp>
        <p:nvSpPr>
          <p:cNvPr id="226319" name="Text Box 15"/>
          <p:cNvSpPr txBox="1">
            <a:spLocks noChangeArrowheads="1"/>
          </p:cNvSpPr>
          <p:nvPr/>
        </p:nvSpPr>
        <p:spPr bwMode="auto">
          <a:xfrm>
            <a:off x="5562600" y="4953000"/>
            <a:ext cx="1066800" cy="396875"/>
          </a:xfrm>
          <a:prstGeom prst="rect">
            <a:avLst/>
          </a:prstGeom>
          <a:noFill/>
          <a:ln w="9525">
            <a:noFill/>
            <a:miter lim="800000"/>
            <a:headEnd/>
            <a:tailEnd/>
          </a:ln>
          <a:effectLst/>
        </p:spPr>
        <p:txBody>
          <a:bodyPr>
            <a:spAutoFit/>
          </a:bodyPr>
          <a:lstStyle/>
          <a:p>
            <a:pPr>
              <a:spcBef>
                <a:spcPct val="50000"/>
              </a:spcBef>
            </a:pPr>
            <a:r>
              <a:rPr lang="en-US" altLang="zh-TW" sz="2000">
                <a:solidFill>
                  <a:srgbClr val="000066"/>
                </a:solidFill>
              </a:rPr>
              <a:t>Center 2</a:t>
            </a:r>
            <a:endParaRPr lang="en-US" altLang="zh-TW" sz="2000"/>
          </a:p>
        </p:txBody>
      </p:sp>
      <p:sp>
        <p:nvSpPr>
          <p:cNvPr id="226320" name="Text Box 16"/>
          <p:cNvSpPr txBox="1">
            <a:spLocks noChangeArrowheads="1"/>
          </p:cNvSpPr>
          <p:nvPr/>
        </p:nvSpPr>
        <p:spPr bwMode="auto">
          <a:xfrm>
            <a:off x="2895600" y="19812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Drug A</a:t>
            </a:r>
            <a:endParaRPr lang="en-US" altLang="zh-TW"/>
          </a:p>
        </p:txBody>
      </p:sp>
      <p:sp>
        <p:nvSpPr>
          <p:cNvPr id="226321" name="Text Box 17"/>
          <p:cNvSpPr txBox="1">
            <a:spLocks noChangeArrowheads="1"/>
          </p:cNvSpPr>
          <p:nvPr/>
        </p:nvSpPr>
        <p:spPr bwMode="auto">
          <a:xfrm>
            <a:off x="6248400" y="41910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Drug A</a:t>
            </a:r>
            <a:endParaRPr lang="en-US" altLang="zh-TW"/>
          </a:p>
        </p:txBody>
      </p:sp>
      <p:sp>
        <p:nvSpPr>
          <p:cNvPr id="226322" name="Text Box 18"/>
          <p:cNvSpPr txBox="1">
            <a:spLocks noChangeArrowheads="1"/>
          </p:cNvSpPr>
          <p:nvPr/>
        </p:nvSpPr>
        <p:spPr bwMode="auto">
          <a:xfrm>
            <a:off x="6172200" y="24384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Drug B</a:t>
            </a:r>
            <a:endParaRPr lang="en-US" altLang="zh-TW"/>
          </a:p>
        </p:txBody>
      </p:sp>
      <p:sp>
        <p:nvSpPr>
          <p:cNvPr id="226323" name="Text Box 19"/>
          <p:cNvSpPr txBox="1">
            <a:spLocks noChangeArrowheads="1"/>
          </p:cNvSpPr>
          <p:nvPr/>
        </p:nvSpPr>
        <p:spPr bwMode="auto">
          <a:xfrm>
            <a:off x="2895600" y="4343400"/>
            <a:ext cx="1066800" cy="336550"/>
          </a:xfrm>
          <a:prstGeom prst="rect">
            <a:avLst/>
          </a:prstGeom>
          <a:noFill/>
          <a:ln w="9525">
            <a:noFill/>
            <a:miter lim="800000"/>
            <a:headEnd/>
            <a:tailEnd/>
          </a:ln>
          <a:effectLst/>
        </p:spPr>
        <p:txBody>
          <a:bodyPr>
            <a:spAutoFit/>
          </a:bodyPr>
          <a:lstStyle/>
          <a:p>
            <a:pPr>
              <a:spcBef>
                <a:spcPct val="50000"/>
              </a:spcBef>
            </a:pPr>
            <a:r>
              <a:rPr lang="en-US" altLang="zh-TW" sz="1600">
                <a:solidFill>
                  <a:srgbClr val="000066"/>
                </a:solidFill>
              </a:rPr>
              <a:t>Drug B</a:t>
            </a:r>
            <a:endParaRPr lang="en-US" altLang="zh-TW"/>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noFill/>
          <a:ln/>
        </p:spPr>
        <p:txBody>
          <a:bodyPr lIns="90488" tIns="44450" rIns="90488" bIns="44450" anchor="b"/>
          <a:lstStyle/>
          <a:p>
            <a:r>
              <a:rPr lang="en-US" altLang="zh-TW"/>
              <a:t>Confounding and Interaction</a:t>
            </a:r>
            <a:endParaRPr lang="en-US" altLang="zh-TW" sz="3500"/>
          </a:p>
        </p:txBody>
      </p:sp>
      <p:sp>
        <p:nvSpPr>
          <p:cNvPr id="228355" name="Rectangle 3"/>
          <p:cNvSpPr>
            <a:spLocks noGrp="1" noChangeArrowheads="1"/>
          </p:cNvSpPr>
          <p:nvPr>
            <p:ph type="body" idx="1"/>
          </p:nvPr>
        </p:nvSpPr>
        <p:spPr>
          <a:xfrm>
            <a:off x="762000" y="1752600"/>
            <a:ext cx="7696200" cy="4800600"/>
          </a:xfrm>
          <a:noFill/>
          <a:ln/>
        </p:spPr>
        <p:txBody>
          <a:bodyPr lIns="90488" tIns="44450" rIns="90488" bIns="44450"/>
          <a:lstStyle/>
          <a:p>
            <a:r>
              <a:rPr lang="en-US" altLang="zh-TW"/>
              <a:t>Study design should avoid or be able to account for potential</a:t>
            </a:r>
          </a:p>
          <a:p>
            <a:pPr lvl="1"/>
            <a:r>
              <a:rPr lang="en-US" altLang="zh-TW"/>
              <a:t>Confounding factors</a:t>
            </a:r>
          </a:p>
          <a:p>
            <a:pPr lvl="1"/>
            <a:r>
              <a:rPr lang="en-US" altLang="zh-TW"/>
              <a:t>Interaction factors</a:t>
            </a:r>
          </a:p>
          <a:p>
            <a:r>
              <a:rPr lang="en-US" altLang="zh-TW"/>
              <a:t> Objectives</a:t>
            </a:r>
          </a:p>
          <a:p>
            <a:pPr lvl="1"/>
            <a:r>
              <a:rPr lang="en-US" altLang="zh-TW"/>
              <a:t>To provide a valid and fair assessment of the treatment effect</a:t>
            </a:r>
          </a:p>
          <a:p>
            <a:pPr lvl="1"/>
            <a:r>
              <a:rPr lang="en-US" altLang="zh-TW"/>
              <a:t>To assess the treatment difference efficiently</a:t>
            </a:r>
          </a:p>
          <a:p>
            <a:endParaRPr lang="en-US" altLang="zh-TW" sz="280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zh-TW"/>
              <a:t>Impact on Center Imbalance </a:t>
            </a:r>
          </a:p>
        </p:txBody>
      </p:sp>
      <p:sp>
        <p:nvSpPr>
          <p:cNvPr id="234499" name="Rectangle 3"/>
          <p:cNvSpPr>
            <a:spLocks noGrp="1" noChangeArrowheads="1"/>
          </p:cNvSpPr>
          <p:nvPr>
            <p:ph type="body" sz="half" idx="1"/>
          </p:nvPr>
        </p:nvSpPr>
        <p:spPr>
          <a:xfrm>
            <a:off x="1187450" y="1700213"/>
            <a:ext cx="7693025" cy="1108075"/>
          </a:xfrm>
        </p:spPr>
        <p:txBody>
          <a:bodyPr/>
          <a:lstStyle/>
          <a:p>
            <a:r>
              <a:rPr lang="en-US" altLang="zh-TW" sz="2800"/>
              <a:t>Coefficient of Imbalance (λ)</a:t>
            </a:r>
          </a:p>
          <a:p>
            <a:pPr lvl="1"/>
            <a:r>
              <a:rPr lang="en-US" altLang="zh-TW" sz="2400"/>
              <a:t>Drug Information Journal. Vol. 38 pp. 387-394, 2004</a:t>
            </a:r>
          </a:p>
          <a:p>
            <a:pPr lvl="1">
              <a:buFontTx/>
              <a:buNone/>
            </a:pPr>
            <a:r>
              <a:rPr lang="en-US" altLang="zh-TW" sz="2400"/>
              <a:t>                            At α=0.05</a:t>
            </a:r>
          </a:p>
        </p:txBody>
      </p:sp>
      <p:graphicFrame>
        <p:nvGraphicFramePr>
          <p:cNvPr id="234500" name="Group 4"/>
          <p:cNvGraphicFramePr>
            <a:graphicFrameLocks noGrp="1"/>
          </p:cNvGraphicFramePr>
          <p:nvPr>
            <p:ph sz="half" idx="2"/>
          </p:nvPr>
        </p:nvGraphicFramePr>
        <p:xfrm>
          <a:off x="1763713" y="3141663"/>
          <a:ext cx="6705600" cy="3360737"/>
        </p:xfrm>
        <a:graphic>
          <a:graphicData uri="http://schemas.openxmlformats.org/drawingml/2006/table">
            <a:tbl>
              <a:tblPr/>
              <a:tblGrid>
                <a:gridCol w="1117600"/>
                <a:gridCol w="1117600"/>
                <a:gridCol w="1117600"/>
                <a:gridCol w="1117600"/>
                <a:gridCol w="1117600"/>
                <a:gridCol w="1117600"/>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Power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Power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800" b="1" i="0" u="none" strike="noStrike" cap="none" normalizeH="0" baseline="0" smtClean="0">
                          <a:ln>
                            <a:noFill/>
                          </a:ln>
                          <a:solidFill>
                            <a:schemeClr val="tx2"/>
                          </a:solidFill>
                          <a:effectLst/>
                          <a:latin typeface="Times New Roman" pitchFamily="18" charset="0"/>
                          <a:ea typeface="新細明體" pitchFamily="18" charset="-120"/>
                        </a:rPr>
                        <a:t>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Power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Power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1" i="0" u="none" strike="noStrike" cap="none" normalizeH="0" baseline="0" smtClean="0">
                          <a:ln>
                            <a:noFill/>
                          </a:ln>
                          <a:solidFill>
                            <a:schemeClr val="tx2"/>
                          </a:solidFill>
                          <a:effectLst/>
                          <a:latin typeface="Times New Roman" pitchFamily="18" charset="0"/>
                          <a:ea typeface="新細明體" pitchFamily="18" charset="-12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smtClean="0">
                          <a:ln>
                            <a:noFill/>
                          </a:ln>
                          <a:solidFill>
                            <a:schemeClr val="tx2"/>
                          </a:solidFill>
                          <a:effectLst/>
                          <a:latin typeface="Times New Roman" pitchFamily="18" charset="0"/>
                          <a:ea typeface="新細明體" pitchFamily="18" charset="-12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zh-TW"/>
              <a:t>Example of Center Imbalance </a:t>
            </a:r>
          </a:p>
        </p:txBody>
      </p:sp>
      <p:graphicFrame>
        <p:nvGraphicFramePr>
          <p:cNvPr id="236547" name="Group 3"/>
          <p:cNvGraphicFramePr>
            <a:graphicFrameLocks noGrp="1"/>
          </p:cNvGraphicFramePr>
          <p:nvPr>
            <p:ph idx="1"/>
          </p:nvPr>
        </p:nvGraphicFramePr>
        <p:xfrm>
          <a:off x="1066800" y="1905000"/>
          <a:ext cx="7162800" cy="3741738"/>
        </p:xfrm>
        <a:graphic>
          <a:graphicData uri="http://schemas.openxmlformats.org/drawingml/2006/table">
            <a:tbl>
              <a:tblPr/>
              <a:tblGrid>
                <a:gridCol w="1023938"/>
                <a:gridCol w="1022350"/>
                <a:gridCol w="1023937"/>
                <a:gridCol w="1022350"/>
                <a:gridCol w="1023938"/>
                <a:gridCol w="1022350"/>
                <a:gridCol w="1023937"/>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Sample Size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No. of Country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1-α/2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1-β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Adjusted Power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Trial 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885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0.90739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0.761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Trial II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143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0.45696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0.474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Trial III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518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0.86231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2"/>
                          </a:solidFill>
                          <a:effectLst/>
                          <a:latin typeface="Times New Roman" pitchFamily="18" charset="0"/>
                          <a:ea typeface="新細明體" pitchFamily="18" charset="-120"/>
                        </a:rPr>
                        <a:t>0.739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ltLang="zh-TW"/>
              <a:t>No. of Centers and Size of Center </a:t>
            </a:r>
          </a:p>
        </p:txBody>
      </p:sp>
      <p:sp>
        <p:nvSpPr>
          <p:cNvPr id="238595" name="Rectangle 3"/>
          <p:cNvSpPr>
            <a:spLocks noGrp="1" noChangeArrowheads="1"/>
          </p:cNvSpPr>
          <p:nvPr>
            <p:ph type="body" idx="1"/>
          </p:nvPr>
        </p:nvSpPr>
        <p:spPr/>
        <p:txBody>
          <a:bodyPr/>
          <a:lstStyle/>
          <a:p>
            <a:r>
              <a:rPr lang="en-US" altLang="zh-TW"/>
              <a:t>Balance in each center </a:t>
            </a:r>
          </a:p>
          <a:p>
            <a:r>
              <a:rPr lang="en-US" altLang="zh-TW"/>
              <a:t>Number of patients in each centers</a:t>
            </a:r>
          </a:p>
          <a:p>
            <a:pPr lvl="1"/>
            <a:r>
              <a:rPr lang="en-US" altLang="zh-TW"/>
              <a:t>The number of patients in each center should not be less than the number of centers</a:t>
            </a: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ltLang="zh-TW" sz="2800" b="1"/>
              <a:t>Statistical Difference vs. Scientific Difference</a:t>
            </a:r>
          </a:p>
        </p:txBody>
      </p:sp>
      <p:sp>
        <p:nvSpPr>
          <p:cNvPr id="269315" name="Rectangle 3"/>
          <p:cNvSpPr>
            <a:spLocks noGrp="1" noChangeArrowheads="1"/>
          </p:cNvSpPr>
          <p:nvPr>
            <p:ph type="body" idx="1"/>
          </p:nvPr>
        </p:nvSpPr>
        <p:spPr/>
        <p:txBody>
          <a:bodyPr/>
          <a:lstStyle/>
          <a:p>
            <a:r>
              <a:rPr lang="en-US" altLang="zh-TW" sz="2400"/>
              <a:t>Clinical Scientists &amp; Researchers</a:t>
            </a:r>
          </a:p>
          <a:p>
            <a:pPr lvl="1"/>
            <a:r>
              <a:rPr lang="en-US" altLang="zh-TW" sz="2400"/>
              <a:t>The observed difference is of clinical meaning and yet not statistically significance </a:t>
            </a:r>
            <a:r>
              <a:rPr lang="en-US" altLang="zh-TW" sz="2400">
                <a:solidFill>
                  <a:srgbClr val="CC3300"/>
                </a:solidFill>
              </a:rPr>
              <a:t>(You must be out of your mind!)</a:t>
            </a:r>
          </a:p>
          <a:p>
            <a:pPr lvl="1"/>
            <a:r>
              <a:rPr lang="en-US" altLang="zh-TW" sz="2400"/>
              <a:t>The observed difference is of little clinical meaning but it is statistically significant </a:t>
            </a:r>
            <a:r>
              <a:rPr lang="en-US" altLang="zh-TW" sz="2400">
                <a:solidFill>
                  <a:srgbClr val="CC3300"/>
                </a:solidFill>
              </a:rPr>
              <a:t>(Who cares?)</a:t>
            </a:r>
            <a:endParaRPr lang="en-US" altLang="zh-TW" sz="2400"/>
          </a:p>
          <a:p>
            <a:r>
              <a:rPr lang="en-US" altLang="zh-TW" sz="2400"/>
              <a:t>Statisticians</a:t>
            </a:r>
          </a:p>
          <a:p>
            <a:pPr lvl="1"/>
            <a:r>
              <a:rPr lang="en-US" altLang="zh-TW" sz="2400"/>
              <a:t>P-value must be less than 0.05 in order to have </a:t>
            </a:r>
            <a:r>
              <a:rPr lang="en-US" altLang="zh-TW" sz="2400">
                <a:solidFill>
                  <a:srgbClr val="CC3300"/>
                </a:solidFill>
              </a:rPr>
              <a:t>statistical meaning</a:t>
            </a:r>
            <a:endParaRPr lang="en-US" altLang="zh-TW"/>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ltLang="zh-TW" sz="2800" b="1"/>
              <a:t>Statistical Difference vs. Scientific Difference</a:t>
            </a:r>
          </a:p>
        </p:txBody>
      </p:sp>
      <p:sp>
        <p:nvSpPr>
          <p:cNvPr id="270339" name="Rectangle 3"/>
          <p:cNvSpPr>
            <a:spLocks noGrp="1" noChangeArrowheads="1"/>
          </p:cNvSpPr>
          <p:nvPr>
            <p:ph type="body" idx="1"/>
          </p:nvPr>
        </p:nvSpPr>
        <p:spPr/>
        <p:txBody>
          <a:bodyPr/>
          <a:lstStyle/>
          <a:p>
            <a:r>
              <a:rPr lang="en-US" altLang="zh-TW"/>
              <a:t>Statistical difference</a:t>
            </a:r>
          </a:p>
          <a:p>
            <a:pPr lvl="1"/>
            <a:r>
              <a:rPr lang="en-US" altLang="zh-TW"/>
              <a:t>A difference which is unlikely to occur by </a:t>
            </a:r>
            <a:r>
              <a:rPr lang="en-US" altLang="zh-TW">
                <a:solidFill>
                  <a:srgbClr val="CC3300"/>
                </a:solidFill>
              </a:rPr>
              <a:t>chance alone.</a:t>
            </a:r>
            <a:endParaRPr lang="en-US" altLang="zh-TW"/>
          </a:p>
          <a:p>
            <a:r>
              <a:rPr lang="en-US" altLang="zh-TW"/>
              <a:t>Clinical/Scientific difference</a:t>
            </a:r>
            <a:endParaRPr lang="en-US" altLang="zh-TW" sz="2800"/>
          </a:p>
          <a:p>
            <a:pPr lvl="1"/>
            <a:r>
              <a:rPr lang="en-US" altLang="zh-TW"/>
              <a:t>A difference which is considered important to the clinical scientists.</a:t>
            </a: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ltLang="zh-TW" sz="2800" b="1"/>
              <a:t>Statistical Difference vs. Scientific Difference</a:t>
            </a:r>
          </a:p>
        </p:txBody>
      </p:sp>
      <p:graphicFrame>
        <p:nvGraphicFramePr>
          <p:cNvPr id="271364" name="Object 4">
            <a:hlinkClick r:id="" action="ppaction://ole?verb=0"/>
          </p:cNvPr>
          <p:cNvGraphicFramePr>
            <a:graphicFrameLocks/>
          </p:cNvGraphicFramePr>
          <p:nvPr/>
        </p:nvGraphicFramePr>
        <p:xfrm>
          <a:off x="2051050" y="2565400"/>
          <a:ext cx="5473700" cy="2808288"/>
        </p:xfrm>
        <a:graphic>
          <a:graphicData uri="http://schemas.openxmlformats.org/presentationml/2006/ole">
            <p:oleObj spid="_x0000_s271364" name="文件" r:id="rId4" imgW="4326480" imgH="2322720" progId="Word.Document.8">
              <p:embed/>
            </p:oleObj>
          </a:graphicData>
        </a:graphic>
      </p:graphicFrame>
      <p:sp>
        <p:nvSpPr>
          <p:cNvPr id="271365" name="Rectangle 5"/>
          <p:cNvSpPr>
            <a:spLocks noChangeArrowheads="1"/>
          </p:cNvSpPr>
          <p:nvPr/>
        </p:nvSpPr>
        <p:spPr bwMode="auto">
          <a:xfrm>
            <a:off x="3563938" y="2349500"/>
            <a:ext cx="3078162" cy="454025"/>
          </a:xfrm>
          <a:prstGeom prst="rect">
            <a:avLst/>
          </a:prstGeom>
          <a:noFill/>
          <a:ln w="12700">
            <a:noFill/>
            <a:miter lim="800000"/>
            <a:headEnd/>
            <a:tailEnd/>
          </a:ln>
          <a:effectLst/>
        </p:spPr>
        <p:txBody>
          <a:bodyPr wrap="none" lIns="90488" tIns="44450" rIns="90488" bIns="44450">
            <a:spAutoFit/>
          </a:bodyPr>
          <a:lstStyle/>
          <a:p>
            <a:pPr algn="ctr" eaLnBrk="0" hangingPunct="0"/>
            <a:r>
              <a:rPr lang="en-US" altLang="zh-TW">
                <a:latin typeface="Arial" charset="0"/>
              </a:rPr>
              <a:t>  </a:t>
            </a:r>
            <a:r>
              <a:rPr lang="en-US" altLang="zh-TW">
                <a:solidFill>
                  <a:srgbClr val="000099"/>
                </a:solidFill>
                <a:latin typeface="Arial" charset="0"/>
              </a:rPr>
              <a:t>Statistical difference</a:t>
            </a:r>
            <a:endParaRPr lang="en-US" altLang="zh-TW">
              <a:latin typeface="Arial" charset="0"/>
            </a:endParaRPr>
          </a:p>
        </p:txBody>
      </p:sp>
      <p:sp>
        <p:nvSpPr>
          <p:cNvPr id="271366" name="Rectangle 6"/>
          <p:cNvSpPr>
            <a:spLocks noChangeArrowheads="1"/>
          </p:cNvSpPr>
          <p:nvPr/>
        </p:nvSpPr>
        <p:spPr bwMode="auto">
          <a:xfrm>
            <a:off x="914400" y="5311775"/>
            <a:ext cx="6781800" cy="363538"/>
          </a:xfrm>
          <a:prstGeom prst="rect">
            <a:avLst/>
          </a:prstGeom>
          <a:noFill/>
          <a:ln w="12700">
            <a:noFill/>
            <a:miter lim="800000"/>
            <a:headEnd/>
            <a:tailEnd/>
          </a:ln>
          <a:effectLst/>
        </p:spPr>
        <p:txBody>
          <a:bodyPr lIns="90488" tIns="44450" rIns="90488" bIns="44450">
            <a:spAutoFit/>
          </a:bodyPr>
          <a:lstStyle/>
          <a:p>
            <a:pPr algn="ctr" eaLnBrk="0" hangingPunct="0"/>
            <a:r>
              <a:rPr lang="en-US" altLang="zh-TW" sz="1800">
                <a:solidFill>
                  <a:srgbClr val="000099"/>
                </a:solidFill>
                <a:latin typeface="Arial" charset="0"/>
              </a:rPr>
              <a:t>* May be due to </a:t>
            </a:r>
            <a:r>
              <a:rPr lang="en-US" altLang="zh-TW" sz="1800" b="1">
                <a:solidFill>
                  <a:srgbClr val="CC3300"/>
                </a:solidFill>
                <a:latin typeface="Arial" charset="0"/>
              </a:rPr>
              <a:t>large variability</a:t>
            </a:r>
            <a:r>
              <a:rPr lang="en-US" altLang="zh-TW" sz="1800">
                <a:solidFill>
                  <a:srgbClr val="000099"/>
                </a:solidFill>
                <a:latin typeface="Arial" charset="0"/>
              </a:rPr>
              <a:t> and/or </a:t>
            </a:r>
            <a:r>
              <a:rPr lang="en-US" altLang="zh-TW" sz="1800" b="1">
                <a:solidFill>
                  <a:srgbClr val="CC3300"/>
                </a:solidFill>
                <a:latin typeface="Arial" charset="0"/>
              </a:rPr>
              <a:t>small sample size</a:t>
            </a:r>
            <a:endParaRPr lang="en-US" altLang="zh-TW" sz="1800" b="1">
              <a:latin typeface="Arial" charset="0"/>
            </a:endParaRPr>
          </a:p>
        </p:txBody>
      </p:sp>
      <p:sp>
        <p:nvSpPr>
          <p:cNvPr id="271367" name="Rectangle 7"/>
          <p:cNvSpPr>
            <a:spLocks noChangeArrowheads="1"/>
          </p:cNvSpPr>
          <p:nvPr/>
        </p:nvSpPr>
        <p:spPr bwMode="auto">
          <a:xfrm>
            <a:off x="468313" y="3789363"/>
            <a:ext cx="1520825" cy="819150"/>
          </a:xfrm>
          <a:prstGeom prst="rect">
            <a:avLst/>
          </a:prstGeom>
          <a:noFill/>
          <a:ln w="12700">
            <a:noFill/>
            <a:miter lim="800000"/>
            <a:headEnd/>
            <a:tailEnd/>
          </a:ln>
          <a:effectLst/>
        </p:spPr>
        <p:txBody>
          <a:bodyPr wrap="none" lIns="90488" tIns="44450" rIns="90488" bIns="44450">
            <a:spAutoFit/>
          </a:bodyPr>
          <a:lstStyle/>
          <a:p>
            <a:pPr eaLnBrk="0" hangingPunct="0"/>
            <a:r>
              <a:rPr lang="en-US" altLang="zh-TW">
                <a:solidFill>
                  <a:srgbClr val="000099"/>
                </a:solidFill>
                <a:latin typeface="Arial" charset="0"/>
              </a:rPr>
              <a:t>Clinical</a:t>
            </a:r>
          </a:p>
          <a:p>
            <a:pPr eaLnBrk="0" hangingPunct="0"/>
            <a:r>
              <a:rPr lang="en-US" altLang="zh-TW">
                <a:solidFill>
                  <a:srgbClr val="000099"/>
                </a:solidFill>
                <a:latin typeface="Arial" charset="0"/>
              </a:rPr>
              <a:t>difference</a:t>
            </a:r>
            <a:endParaRPr lang="en-US" altLang="zh-TW">
              <a:latin typeface="Arial" charset="0"/>
            </a:endParaRP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ltLang="zh-TW" sz="4000"/>
              <a:t>Sample Size Determination</a:t>
            </a:r>
            <a:br>
              <a:rPr lang="en-US" altLang="zh-TW" sz="4000"/>
            </a:br>
            <a:r>
              <a:rPr lang="en-US" altLang="zh-TW" sz="4000"/>
              <a:t>Information Required</a:t>
            </a:r>
          </a:p>
        </p:txBody>
      </p:sp>
      <p:sp>
        <p:nvSpPr>
          <p:cNvPr id="250883" name="Rectangle 3"/>
          <p:cNvSpPr>
            <a:spLocks noGrp="1" noChangeArrowheads="1"/>
          </p:cNvSpPr>
          <p:nvPr>
            <p:ph type="body" idx="1"/>
          </p:nvPr>
        </p:nvSpPr>
        <p:spPr/>
        <p:txBody>
          <a:bodyPr/>
          <a:lstStyle/>
          <a:p>
            <a:pPr>
              <a:lnSpc>
                <a:spcPct val="90000"/>
              </a:lnSpc>
            </a:pPr>
            <a:r>
              <a:rPr lang="en-US" altLang="zh-TW" sz="2800">
                <a:solidFill>
                  <a:srgbClr val="FF0000"/>
                </a:solidFill>
              </a:rPr>
              <a:t>Study objectives</a:t>
            </a:r>
          </a:p>
          <a:p>
            <a:pPr lvl="1">
              <a:lnSpc>
                <a:spcPct val="90000"/>
              </a:lnSpc>
            </a:pPr>
            <a:r>
              <a:rPr lang="en-US" altLang="zh-TW" sz="2400"/>
              <a:t>Test for equivalence</a:t>
            </a:r>
          </a:p>
          <a:p>
            <a:pPr lvl="1">
              <a:lnSpc>
                <a:spcPct val="90000"/>
              </a:lnSpc>
            </a:pPr>
            <a:r>
              <a:rPr lang="en-US" altLang="zh-TW" sz="2400"/>
              <a:t>Test for non-inferiority</a:t>
            </a:r>
          </a:p>
          <a:p>
            <a:pPr lvl="1">
              <a:lnSpc>
                <a:spcPct val="90000"/>
              </a:lnSpc>
            </a:pPr>
            <a:r>
              <a:rPr lang="en-US" altLang="zh-TW" sz="2400"/>
              <a:t>Test for superiority (clinically/statistically)</a:t>
            </a:r>
          </a:p>
          <a:p>
            <a:pPr>
              <a:lnSpc>
                <a:spcPct val="90000"/>
              </a:lnSpc>
            </a:pPr>
            <a:r>
              <a:rPr lang="en-US" altLang="zh-TW" sz="2800">
                <a:solidFill>
                  <a:srgbClr val="FF0000"/>
                </a:solidFill>
              </a:rPr>
              <a:t>Study design</a:t>
            </a:r>
          </a:p>
          <a:p>
            <a:pPr lvl="1">
              <a:lnSpc>
                <a:spcPct val="90000"/>
              </a:lnSpc>
            </a:pPr>
            <a:r>
              <a:rPr lang="en-US" altLang="zh-TW" sz="2400"/>
              <a:t>Parallel or crossover</a:t>
            </a:r>
          </a:p>
          <a:p>
            <a:pPr lvl="1">
              <a:lnSpc>
                <a:spcPct val="90000"/>
              </a:lnSpc>
            </a:pPr>
            <a:r>
              <a:rPr lang="en-US" altLang="zh-TW" sz="2400"/>
              <a:t>Group sequential design</a:t>
            </a:r>
          </a:p>
          <a:p>
            <a:pPr lvl="1">
              <a:lnSpc>
                <a:spcPct val="90000"/>
              </a:lnSpc>
            </a:pPr>
            <a:r>
              <a:rPr lang="en-US" altLang="zh-TW" sz="2400"/>
              <a:t>Other designs</a:t>
            </a:r>
          </a:p>
          <a:p>
            <a:pPr>
              <a:lnSpc>
                <a:spcPct val="90000"/>
              </a:lnSpc>
            </a:pPr>
            <a:r>
              <a:rPr lang="en-US" altLang="zh-TW" sz="2800">
                <a:solidFill>
                  <a:srgbClr val="FF0000"/>
                </a:solidFill>
              </a:rPr>
              <a:t>Primary study endpoint(s)</a:t>
            </a:r>
          </a:p>
          <a:p>
            <a:pPr lvl="1">
              <a:lnSpc>
                <a:spcPct val="90000"/>
              </a:lnSpc>
            </a:pPr>
            <a:r>
              <a:rPr lang="en-US" altLang="zh-TW" sz="2400"/>
              <a:t>Continuous or discrete</a:t>
            </a:r>
          </a:p>
          <a:p>
            <a:pPr lvl="1">
              <a:lnSpc>
                <a:spcPct val="90000"/>
              </a:lnSpc>
            </a:pPr>
            <a:r>
              <a:rPr lang="en-US" altLang="zh-TW" sz="2400"/>
              <a:t>Multiple study endpoints</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TW"/>
              <a:t>Phase II</a:t>
            </a:r>
          </a:p>
        </p:txBody>
      </p:sp>
      <p:sp>
        <p:nvSpPr>
          <p:cNvPr id="74755" name="Rectangle 3"/>
          <p:cNvSpPr>
            <a:spLocks noGrp="1" noChangeArrowheads="1"/>
          </p:cNvSpPr>
          <p:nvPr>
            <p:ph type="body" idx="1"/>
          </p:nvPr>
        </p:nvSpPr>
        <p:spPr/>
        <p:txBody>
          <a:bodyPr/>
          <a:lstStyle/>
          <a:p>
            <a:r>
              <a:rPr lang="zh-TW" altLang="en-US">
                <a:ea typeface="標楷體" pitchFamily="65" charset="-120"/>
              </a:rPr>
              <a:t>適應症確立後，第一批病人接受研究藥物。</a:t>
            </a:r>
          </a:p>
          <a:p>
            <a:r>
              <a:rPr lang="zh-TW" altLang="en-US">
                <a:ea typeface="標楷體" pitchFamily="65" charset="-120"/>
              </a:rPr>
              <a:t>觀察最大耐受劑量以下的劑量範圍，找出具最佳療效、沒有或可接受的副作用的相應劑量範圍，進而訂定最佳劑量，以及評價效果。</a:t>
            </a:r>
          </a:p>
          <a:p>
            <a:r>
              <a:rPr lang="zh-TW" altLang="en-US">
                <a:ea typeface="標楷體" pitchFamily="65" charset="-120"/>
              </a:rPr>
              <a:t>考慮治療可行性。</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116013" y="404813"/>
            <a:ext cx="7162800" cy="1143000"/>
          </a:xfrm>
        </p:spPr>
        <p:txBody>
          <a:bodyPr/>
          <a:lstStyle/>
          <a:p>
            <a:r>
              <a:rPr lang="en-US" altLang="zh-TW" sz="4000"/>
              <a:t>Sample Size Determination</a:t>
            </a:r>
            <a:br>
              <a:rPr lang="en-US" altLang="zh-TW" sz="4000"/>
            </a:br>
            <a:r>
              <a:rPr lang="en-US" altLang="zh-TW" sz="4000"/>
              <a:t>Information Required</a:t>
            </a:r>
          </a:p>
        </p:txBody>
      </p:sp>
      <p:sp>
        <p:nvSpPr>
          <p:cNvPr id="252931" name="Rectangle 3"/>
          <p:cNvSpPr>
            <a:spLocks noGrp="1" noChangeArrowheads="1"/>
          </p:cNvSpPr>
          <p:nvPr>
            <p:ph type="body" idx="1"/>
          </p:nvPr>
        </p:nvSpPr>
        <p:spPr>
          <a:xfrm>
            <a:off x="1116013" y="1628775"/>
            <a:ext cx="7162800" cy="4114800"/>
          </a:xfrm>
        </p:spPr>
        <p:txBody>
          <a:bodyPr/>
          <a:lstStyle/>
          <a:p>
            <a:pPr>
              <a:lnSpc>
                <a:spcPct val="90000"/>
              </a:lnSpc>
            </a:pPr>
            <a:r>
              <a:rPr lang="en-US" altLang="zh-TW" sz="2800">
                <a:solidFill>
                  <a:srgbClr val="FF0000"/>
                </a:solidFill>
              </a:rPr>
              <a:t>Clinically meaningful difference</a:t>
            </a:r>
          </a:p>
          <a:p>
            <a:pPr lvl="1">
              <a:lnSpc>
                <a:spcPct val="90000"/>
              </a:lnSpc>
            </a:pPr>
            <a:r>
              <a:rPr lang="en-US" altLang="zh-TW" sz="2400"/>
              <a:t>Clinically important difference</a:t>
            </a:r>
          </a:p>
          <a:p>
            <a:pPr lvl="1">
              <a:lnSpc>
                <a:spcPct val="90000"/>
              </a:lnSpc>
            </a:pPr>
            <a:r>
              <a:rPr lang="en-US" altLang="zh-TW" sz="2400"/>
              <a:t>Non-inferiority/superiority margin</a:t>
            </a:r>
          </a:p>
          <a:p>
            <a:pPr lvl="1">
              <a:lnSpc>
                <a:spcPct val="90000"/>
              </a:lnSpc>
            </a:pPr>
            <a:r>
              <a:rPr lang="en-US" altLang="zh-TW" sz="2400"/>
              <a:t>Equivalence/similarity limit </a:t>
            </a:r>
          </a:p>
          <a:p>
            <a:pPr>
              <a:lnSpc>
                <a:spcPct val="90000"/>
              </a:lnSpc>
            </a:pPr>
            <a:r>
              <a:rPr lang="en-US" altLang="zh-TW" sz="2800">
                <a:solidFill>
                  <a:srgbClr val="FF0000"/>
                </a:solidFill>
              </a:rPr>
              <a:t>Significance level</a:t>
            </a:r>
          </a:p>
          <a:p>
            <a:pPr lvl="1">
              <a:lnSpc>
                <a:spcPct val="90000"/>
              </a:lnSpc>
            </a:pPr>
            <a:r>
              <a:rPr lang="en-US" altLang="zh-TW" sz="2400"/>
              <a:t>1% or 5% </a:t>
            </a:r>
          </a:p>
          <a:p>
            <a:pPr>
              <a:lnSpc>
                <a:spcPct val="90000"/>
              </a:lnSpc>
            </a:pPr>
            <a:r>
              <a:rPr lang="en-US" altLang="zh-TW" sz="2800">
                <a:solidFill>
                  <a:srgbClr val="FF0000"/>
                </a:solidFill>
              </a:rPr>
              <a:t>Desired power</a:t>
            </a:r>
          </a:p>
          <a:p>
            <a:pPr lvl="1">
              <a:lnSpc>
                <a:spcPct val="90000"/>
              </a:lnSpc>
            </a:pPr>
            <a:r>
              <a:rPr lang="en-US" altLang="zh-TW" sz="2400"/>
              <a:t>80% or 90%</a:t>
            </a:r>
          </a:p>
          <a:p>
            <a:pPr>
              <a:lnSpc>
                <a:spcPct val="90000"/>
              </a:lnSpc>
            </a:pPr>
            <a:r>
              <a:rPr lang="en-US" altLang="zh-TW" sz="2800">
                <a:solidFill>
                  <a:srgbClr val="FF0000"/>
                </a:solidFill>
              </a:rPr>
              <a:t>Other information</a:t>
            </a:r>
            <a:r>
              <a:rPr lang="en-US" altLang="zh-TW" sz="2800"/>
              <a:t>, e.g.,</a:t>
            </a:r>
          </a:p>
          <a:p>
            <a:pPr lvl="1">
              <a:lnSpc>
                <a:spcPct val="90000"/>
              </a:lnSpc>
            </a:pPr>
            <a:r>
              <a:rPr lang="en-US" altLang="zh-TW" sz="2400"/>
              <a:t>Stratification?</a:t>
            </a:r>
          </a:p>
          <a:p>
            <a:pPr lvl="1">
              <a:lnSpc>
                <a:spcPct val="90000"/>
              </a:lnSpc>
            </a:pPr>
            <a:r>
              <a:rPr lang="en-US" altLang="zh-TW" sz="2400"/>
              <a:t>1:1 ratio or 2:1 ratio?</a:t>
            </a:r>
          </a:p>
          <a:p>
            <a:pPr lvl="1">
              <a:lnSpc>
                <a:spcPct val="90000"/>
              </a:lnSpc>
            </a:pPr>
            <a:r>
              <a:rPr lang="en-US" altLang="zh-TW" sz="2400"/>
              <a:t>Log-transformation? </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Parallel Design – Equivalence</a:t>
            </a:r>
          </a:p>
        </p:txBody>
      </p:sp>
      <p:sp>
        <p:nvSpPr>
          <p:cNvPr id="254979" name="Rectangle 3"/>
          <p:cNvSpPr>
            <a:spLocks noGrp="1" noChangeArrowheads="1"/>
          </p:cNvSpPr>
          <p:nvPr>
            <p:ph type="body" idx="1"/>
          </p:nvPr>
        </p:nvSpPr>
        <p:spPr/>
        <p:txBody>
          <a:bodyPr/>
          <a:lstStyle/>
          <a:p>
            <a:pPr>
              <a:buFontTx/>
              <a:buNone/>
            </a:pPr>
            <a:r>
              <a:rPr lang="en-US" sz="2800"/>
              <a:t>Hypotheses</a:t>
            </a:r>
          </a:p>
          <a:p>
            <a:pPr>
              <a:buFontTx/>
              <a:buNone/>
            </a:pPr>
            <a:endParaRPr lang="en-US" sz="2800"/>
          </a:p>
          <a:p>
            <a:pPr>
              <a:buFontTx/>
              <a:buNone/>
            </a:pPr>
            <a:endParaRPr lang="en-US" sz="2800"/>
          </a:p>
          <a:p>
            <a:r>
              <a:rPr lang="en-US" sz="2800"/>
              <a:t>     : Population mean of the treatment</a:t>
            </a:r>
          </a:p>
          <a:p>
            <a:r>
              <a:rPr lang="en-US" sz="2800"/>
              <a:t>     : Population mean of the control</a:t>
            </a:r>
          </a:p>
          <a:p>
            <a:r>
              <a:rPr lang="en-US" sz="2800"/>
              <a:t>     : Equivalence limit.</a:t>
            </a:r>
          </a:p>
          <a:p>
            <a:pPr>
              <a:buFontTx/>
              <a:buNone/>
            </a:pPr>
            <a:endParaRPr lang="en-US" sz="2800"/>
          </a:p>
          <a:p>
            <a:pPr>
              <a:buFontTx/>
              <a:buNone/>
            </a:pPr>
            <a:endParaRPr lang="en-US" sz="2800"/>
          </a:p>
          <a:p>
            <a:pPr>
              <a:buFontTx/>
              <a:buNone/>
            </a:pPr>
            <a:r>
              <a:rPr lang="en-US" sz="2800"/>
              <a:t>	</a:t>
            </a:r>
          </a:p>
          <a:p>
            <a:endParaRPr lang="en-US" sz="2800"/>
          </a:p>
        </p:txBody>
      </p:sp>
      <p:graphicFrame>
        <p:nvGraphicFramePr>
          <p:cNvPr id="254980" name="Object 4"/>
          <p:cNvGraphicFramePr>
            <a:graphicFrameLocks noChangeAspect="1"/>
          </p:cNvGraphicFramePr>
          <p:nvPr/>
        </p:nvGraphicFramePr>
        <p:xfrm>
          <a:off x="1357313" y="2332038"/>
          <a:ext cx="6411912" cy="593725"/>
        </p:xfrm>
        <a:graphic>
          <a:graphicData uri="http://schemas.openxmlformats.org/presentationml/2006/ole">
            <p:oleObj spid="_x0000_s254980" name="Equation" r:id="rId4" imgW="2311200" imgH="253800" progId="Equation.3">
              <p:embed/>
            </p:oleObj>
          </a:graphicData>
        </a:graphic>
      </p:graphicFrame>
      <p:graphicFrame>
        <p:nvGraphicFramePr>
          <p:cNvPr id="254981" name="Object 5"/>
          <p:cNvGraphicFramePr>
            <a:graphicFrameLocks noChangeAspect="1"/>
          </p:cNvGraphicFramePr>
          <p:nvPr/>
        </p:nvGraphicFramePr>
        <p:xfrm>
          <a:off x="1331913" y="3429000"/>
          <a:ext cx="563562" cy="503238"/>
        </p:xfrm>
        <a:graphic>
          <a:graphicData uri="http://schemas.openxmlformats.org/presentationml/2006/ole">
            <p:oleObj spid="_x0000_s254981" name="Equation" r:id="rId5" imgW="203040" imgH="215640" progId="Equation.3">
              <p:embed/>
            </p:oleObj>
          </a:graphicData>
        </a:graphic>
      </p:graphicFrame>
      <p:graphicFrame>
        <p:nvGraphicFramePr>
          <p:cNvPr id="254982" name="Object 6"/>
          <p:cNvGraphicFramePr>
            <a:graphicFrameLocks noChangeAspect="1"/>
          </p:cNvGraphicFramePr>
          <p:nvPr/>
        </p:nvGraphicFramePr>
        <p:xfrm>
          <a:off x="1258888" y="4005263"/>
          <a:ext cx="563562" cy="531812"/>
        </p:xfrm>
        <a:graphic>
          <a:graphicData uri="http://schemas.openxmlformats.org/presentationml/2006/ole">
            <p:oleObj spid="_x0000_s254982" name="Equation" r:id="rId6" imgW="203040" imgH="228600" progId="Equation.3">
              <p:embed/>
            </p:oleObj>
          </a:graphicData>
        </a:graphic>
      </p:graphicFrame>
      <p:graphicFrame>
        <p:nvGraphicFramePr>
          <p:cNvPr id="254983" name="Object 7"/>
          <p:cNvGraphicFramePr>
            <a:graphicFrameLocks noChangeAspect="1"/>
          </p:cNvGraphicFramePr>
          <p:nvPr/>
        </p:nvGraphicFramePr>
        <p:xfrm>
          <a:off x="1403350" y="4581525"/>
          <a:ext cx="387350" cy="414338"/>
        </p:xfrm>
        <a:graphic>
          <a:graphicData uri="http://schemas.openxmlformats.org/presentationml/2006/ole">
            <p:oleObj spid="_x0000_s254983" name="Equation" r:id="rId7" imgW="139680" imgH="177480" progId="Equation.3">
              <p:embed/>
            </p:oleObj>
          </a:graphicData>
        </a:graphic>
      </p:graphicFrame>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Parallel Design – Equivalence</a:t>
            </a:r>
          </a:p>
        </p:txBody>
      </p:sp>
      <p:sp>
        <p:nvSpPr>
          <p:cNvPr id="257027" name="Rectangle 3"/>
          <p:cNvSpPr>
            <a:spLocks noGrp="1" noChangeArrowheads="1"/>
          </p:cNvSpPr>
          <p:nvPr>
            <p:ph type="body" idx="1"/>
          </p:nvPr>
        </p:nvSpPr>
        <p:spPr/>
        <p:txBody>
          <a:bodyPr/>
          <a:lstStyle/>
          <a:p>
            <a:pPr>
              <a:buFontTx/>
              <a:buNone/>
            </a:pPr>
            <a:r>
              <a:rPr lang="en-US" sz="2800"/>
              <a:t>Two one-sided test procedure (Schuirmann, 1987)</a:t>
            </a:r>
          </a:p>
          <a:p>
            <a:r>
              <a:rPr lang="en-US"/>
              <a:t>Test statistics</a:t>
            </a:r>
          </a:p>
          <a:p>
            <a:endParaRPr lang="en-US"/>
          </a:p>
          <a:p>
            <a:endParaRPr lang="en-US" altLang="zh-TW"/>
          </a:p>
          <a:p>
            <a:r>
              <a:rPr lang="en-US"/>
              <a:t>Reject the null hypothesis if</a:t>
            </a:r>
          </a:p>
        </p:txBody>
      </p:sp>
      <p:graphicFrame>
        <p:nvGraphicFramePr>
          <p:cNvPr id="257028" name="Object 4"/>
          <p:cNvGraphicFramePr>
            <a:graphicFrameLocks noChangeAspect="1"/>
          </p:cNvGraphicFramePr>
          <p:nvPr/>
        </p:nvGraphicFramePr>
        <p:xfrm>
          <a:off x="3924300" y="2708275"/>
          <a:ext cx="3308350" cy="2032000"/>
        </p:xfrm>
        <a:graphic>
          <a:graphicData uri="http://schemas.openxmlformats.org/presentationml/2006/ole">
            <p:oleObj spid="_x0000_s257028" name="Equation" r:id="rId4" imgW="1562040" imgH="1015920" progId="Equation.3">
              <p:embed/>
            </p:oleObj>
          </a:graphicData>
        </a:graphic>
      </p:graphicFrame>
      <p:graphicFrame>
        <p:nvGraphicFramePr>
          <p:cNvPr id="257029" name="Object 5"/>
          <p:cNvGraphicFramePr>
            <a:graphicFrameLocks noChangeAspect="1"/>
          </p:cNvGraphicFramePr>
          <p:nvPr/>
        </p:nvGraphicFramePr>
        <p:xfrm>
          <a:off x="2843213" y="5300663"/>
          <a:ext cx="4027487" cy="533400"/>
        </p:xfrm>
        <a:graphic>
          <a:graphicData uri="http://schemas.openxmlformats.org/presentationml/2006/ole">
            <p:oleObj spid="_x0000_s257029" name="Equation" r:id="rId5" imgW="2158920" imgH="241200" progId="Equation.3">
              <p:embed/>
            </p:oleObj>
          </a:graphicData>
        </a:graphic>
      </p:graphicFrame>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Parallel Design – Equivalence</a:t>
            </a:r>
          </a:p>
        </p:txBody>
      </p:sp>
      <p:sp>
        <p:nvSpPr>
          <p:cNvPr id="259075" name="Rectangle 3"/>
          <p:cNvSpPr>
            <a:spLocks noGrp="1" noChangeArrowheads="1"/>
          </p:cNvSpPr>
          <p:nvPr>
            <p:ph type="body" idx="1"/>
          </p:nvPr>
        </p:nvSpPr>
        <p:spPr/>
        <p:txBody>
          <a:bodyPr/>
          <a:lstStyle/>
          <a:p>
            <a:pPr>
              <a:buFontTx/>
              <a:buNone/>
            </a:pPr>
            <a:r>
              <a:rPr lang="en-US"/>
              <a:t>Power</a:t>
            </a:r>
          </a:p>
          <a:p>
            <a:pPr>
              <a:buFontTx/>
              <a:buNone/>
            </a:pPr>
            <a:endParaRPr lang="en-US"/>
          </a:p>
          <a:p>
            <a:pPr>
              <a:buFontTx/>
              <a:buNone/>
            </a:pPr>
            <a:endParaRPr lang="en-US"/>
          </a:p>
          <a:p>
            <a:pPr>
              <a:buFontTx/>
              <a:buNone/>
            </a:pPr>
            <a:r>
              <a:rPr lang="en-US"/>
              <a:t> </a:t>
            </a:r>
          </a:p>
        </p:txBody>
      </p:sp>
      <p:graphicFrame>
        <p:nvGraphicFramePr>
          <p:cNvPr id="259076" name="Object 4"/>
          <p:cNvGraphicFramePr>
            <a:graphicFrameLocks noChangeAspect="1"/>
          </p:cNvGraphicFramePr>
          <p:nvPr/>
        </p:nvGraphicFramePr>
        <p:xfrm>
          <a:off x="1066800" y="2438400"/>
          <a:ext cx="6734175" cy="2514600"/>
        </p:xfrm>
        <a:graphic>
          <a:graphicData uri="http://schemas.openxmlformats.org/presentationml/2006/ole">
            <p:oleObj spid="_x0000_s259076" name="Equation" r:id="rId4" imgW="2565360" imgH="1066680" progId="Equation.3">
              <p:embed/>
            </p:oleObj>
          </a:graphicData>
        </a:graphic>
      </p:graphicFrame>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Parallel Design – Equivalence</a:t>
            </a:r>
          </a:p>
        </p:txBody>
      </p:sp>
      <p:sp>
        <p:nvSpPr>
          <p:cNvPr id="261123" name="Rectangle 3"/>
          <p:cNvSpPr>
            <a:spLocks noGrp="1" noChangeArrowheads="1"/>
          </p:cNvSpPr>
          <p:nvPr>
            <p:ph type="body" idx="1"/>
          </p:nvPr>
        </p:nvSpPr>
        <p:spPr/>
        <p:txBody>
          <a:bodyPr/>
          <a:lstStyle/>
          <a:p>
            <a:pPr>
              <a:buFontTx/>
              <a:buNone/>
            </a:pPr>
            <a:r>
              <a:rPr lang="en-US"/>
              <a:t>Sample size calculation</a:t>
            </a:r>
          </a:p>
          <a:p>
            <a:pPr>
              <a:buFontTx/>
              <a:buNone/>
            </a:pPr>
            <a:endParaRPr lang="en-US"/>
          </a:p>
          <a:p>
            <a:pPr>
              <a:buFontTx/>
              <a:buNone/>
            </a:pPr>
            <a:endParaRPr lang="en-US"/>
          </a:p>
          <a:p>
            <a:pPr>
              <a:buFontTx/>
              <a:buNone/>
            </a:pPr>
            <a:endParaRPr lang="en-US"/>
          </a:p>
        </p:txBody>
      </p:sp>
      <p:graphicFrame>
        <p:nvGraphicFramePr>
          <p:cNvPr id="261124" name="Object 4"/>
          <p:cNvGraphicFramePr>
            <a:graphicFrameLocks noChangeAspect="1"/>
          </p:cNvGraphicFramePr>
          <p:nvPr/>
        </p:nvGraphicFramePr>
        <p:xfrm>
          <a:off x="2516188" y="2627313"/>
          <a:ext cx="3800475" cy="2333625"/>
        </p:xfrm>
        <a:graphic>
          <a:graphicData uri="http://schemas.openxmlformats.org/presentationml/2006/ole">
            <p:oleObj spid="_x0000_s261124" name="方程式" r:id="rId4" imgW="1765080" imgH="952200" progId="Equation.3">
              <p:embed/>
            </p:oleObj>
          </a:graphicData>
        </a:graphic>
      </p:graphicFrame>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zh-TW" sz="4000"/>
              <a:t>Classification of Statistical Tests</a:t>
            </a:r>
          </a:p>
        </p:txBody>
      </p:sp>
      <p:sp>
        <p:nvSpPr>
          <p:cNvPr id="219139" name="Rectangle 3"/>
          <p:cNvSpPr>
            <a:spLocks noGrp="1" noChangeArrowheads="1"/>
          </p:cNvSpPr>
          <p:nvPr>
            <p:ph type="body" idx="1"/>
          </p:nvPr>
        </p:nvSpPr>
        <p:spPr/>
        <p:txBody>
          <a:bodyPr/>
          <a:lstStyle/>
          <a:p>
            <a:pPr>
              <a:lnSpc>
                <a:spcPct val="90000"/>
              </a:lnSpc>
            </a:pPr>
            <a:r>
              <a:rPr lang="en-US" altLang="zh-TW"/>
              <a:t>Category</a:t>
            </a:r>
          </a:p>
          <a:p>
            <a:pPr lvl="1">
              <a:lnSpc>
                <a:spcPct val="90000"/>
              </a:lnSpc>
            </a:pPr>
            <a:r>
              <a:rPr lang="en-US" altLang="zh-TW"/>
              <a:t>Treatment</a:t>
            </a:r>
          </a:p>
          <a:p>
            <a:pPr lvl="2">
              <a:lnSpc>
                <a:spcPct val="90000"/>
              </a:lnSpc>
            </a:pPr>
            <a:r>
              <a:rPr lang="en-US" altLang="zh-TW"/>
              <a:t>Chi-square (PROC FREQ)</a:t>
            </a:r>
          </a:p>
          <a:p>
            <a:pPr lvl="2">
              <a:lnSpc>
                <a:spcPct val="90000"/>
              </a:lnSpc>
            </a:pPr>
            <a:r>
              <a:rPr lang="en-US" altLang="zh-TW"/>
              <a:t>Fisher’s exact test (PROC FREQ)</a:t>
            </a:r>
          </a:p>
          <a:p>
            <a:pPr lvl="1">
              <a:lnSpc>
                <a:spcPct val="90000"/>
              </a:lnSpc>
            </a:pPr>
            <a:r>
              <a:rPr lang="en-US" altLang="zh-TW"/>
              <a:t>Treatment + Others</a:t>
            </a:r>
          </a:p>
          <a:p>
            <a:pPr lvl="2">
              <a:lnSpc>
                <a:spcPct val="90000"/>
              </a:lnSpc>
            </a:pPr>
            <a:r>
              <a:rPr lang="en-US" altLang="zh-TW"/>
              <a:t>CMH with table score (PROC FREQ)</a:t>
            </a:r>
          </a:p>
          <a:p>
            <a:pPr lvl="2">
              <a:lnSpc>
                <a:spcPct val="90000"/>
              </a:lnSpc>
            </a:pPr>
            <a:r>
              <a:rPr lang="en-US" altLang="zh-TW"/>
              <a:t>CMH with rank score (PROC FREQ)</a:t>
            </a:r>
          </a:p>
          <a:p>
            <a:pPr lvl="2">
              <a:lnSpc>
                <a:spcPct val="90000"/>
              </a:lnSpc>
            </a:pPr>
            <a:r>
              <a:rPr lang="en-US" altLang="zh-TW"/>
              <a:t>Logistic Regression (PROC LOGISTIC/ PROC CATMOD)</a:t>
            </a: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ltLang="zh-TW" sz="4000"/>
              <a:t>Classification of Statistical Tests</a:t>
            </a:r>
          </a:p>
        </p:txBody>
      </p:sp>
      <p:sp>
        <p:nvSpPr>
          <p:cNvPr id="278531" name="Rectangle 3"/>
          <p:cNvSpPr>
            <a:spLocks noGrp="1" noChangeArrowheads="1"/>
          </p:cNvSpPr>
          <p:nvPr>
            <p:ph type="body" idx="1"/>
          </p:nvPr>
        </p:nvSpPr>
        <p:spPr/>
        <p:txBody>
          <a:bodyPr/>
          <a:lstStyle/>
          <a:p>
            <a:r>
              <a:rPr lang="en-US" altLang="zh-TW"/>
              <a:t>Quantitative</a:t>
            </a:r>
          </a:p>
          <a:p>
            <a:pPr lvl="1"/>
            <a:r>
              <a:rPr lang="en-US" altLang="zh-TW"/>
              <a:t>Treatment</a:t>
            </a:r>
          </a:p>
          <a:p>
            <a:pPr lvl="2"/>
            <a:r>
              <a:rPr lang="en-US" altLang="zh-TW"/>
              <a:t>Unpaired t test (PROC TTEST)</a:t>
            </a:r>
          </a:p>
          <a:p>
            <a:pPr lvl="2"/>
            <a:r>
              <a:rPr lang="en-US" altLang="zh-TW"/>
              <a:t>Wilcoxon rank-sum test (PROC NPAR1WAY)</a:t>
            </a:r>
          </a:p>
          <a:p>
            <a:pPr lvl="1"/>
            <a:r>
              <a:rPr lang="en-US" altLang="zh-TW"/>
              <a:t>Treatment + Others</a:t>
            </a:r>
          </a:p>
          <a:p>
            <a:pPr lvl="2"/>
            <a:r>
              <a:rPr lang="en-US" altLang="zh-TW"/>
              <a:t>GLM (PROC GLM)</a:t>
            </a:r>
          </a:p>
          <a:p>
            <a:pPr lvl="2"/>
            <a:r>
              <a:rPr lang="en-US" altLang="zh-TW"/>
              <a:t>GLM with rank-transformed (PROC RANK + PROC GLM)</a:t>
            </a: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ltLang="zh-TW" sz="4000"/>
              <a:t>Classification of Statistical Tests</a:t>
            </a:r>
          </a:p>
        </p:txBody>
      </p:sp>
      <p:sp>
        <p:nvSpPr>
          <p:cNvPr id="279555" name="Rectangle 3"/>
          <p:cNvSpPr>
            <a:spLocks noGrp="1" noChangeArrowheads="1"/>
          </p:cNvSpPr>
          <p:nvPr>
            <p:ph type="body" idx="1"/>
          </p:nvPr>
        </p:nvSpPr>
        <p:spPr/>
        <p:txBody>
          <a:bodyPr/>
          <a:lstStyle/>
          <a:p>
            <a:r>
              <a:rPr lang="en-US" altLang="zh-TW"/>
              <a:t>Survival</a:t>
            </a:r>
          </a:p>
          <a:p>
            <a:pPr lvl="1"/>
            <a:r>
              <a:rPr lang="en-US" altLang="zh-TW"/>
              <a:t>Chi-square (PROC LIFEREG)</a:t>
            </a:r>
          </a:p>
          <a:p>
            <a:pPr lvl="1"/>
            <a:r>
              <a:rPr lang="en-US" altLang="zh-TW"/>
              <a:t>Log-rank test (PROC LIFETEST)</a:t>
            </a:r>
          </a:p>
          <a:p>
            <a:pPr lvl="1"/>
            <a:r>
              <a:rPr lang="en-US" altLang="zh-TW"/>
              <a:t>Cox proportional hazards model (PROC PHREG)</a:t>
            </a: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ltLang="zh-TW"/>
              <a:t> The t test</a:t>
            </a:r>
          </a:p>
        </p:txBody>
      </p:sp>
      <p:pic>
        <p:nvPicPr>
          <p:cNvPr id="2826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52563" y="2366963"/>
            <a:ext cx="7512050" cy="2557462"/>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ltLang="zh-TW"/>
              <a:t>The t test</a:t>
            </a:r>
          </a:p>
        </p:txBody>
      </p:sp>
      <p:pic>
        <p:nvPicPr>
          <p:cNvPr id="2836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6850" y="2386013"/>
            <a:ext cx="7281863" cy="2446337"/>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8" name="Picture 8" descr="dose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713" y="836613"/>
            <a:ext cx="6858000" cy="5143500"/>
          </a:xfrm>
          <a:prstGeom prst="rect">
            <a:avLst/>
          </a:prstGeom>
          <a:noFill/>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ltLang="zh-TW"/>
              <a:t>The t test</a:t>
            </a:r>
          </a:p>
        </p:txBody>
      </p:sp>
      <p:pic>
        <p:nvPicPr>
          <p:cNvPr id="28467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2090738"/>
            <a:ext cx="7296150" cy="3203575"/>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ltLang="zh-TW"/>
              <a:t>Example</a:t>
            </a:r>
          </a:p>
        </p:txBody>
      </p:sp>
      <p:sp>
        <p:nvSpPr>
          <p:cNvPr id="285699" name="Rectangle 3"/>
          <p:cNvSpPr>
            <a:spLocks noGrp="1" noChangeArrowheads="1"/>
          </p:cNvSpPr>
          <p:nvPr>
            <p:ph type="body" idx="1"/>
          </p:nvPr>
        </p:nvSpPr>
        <p:spPr/>
        <p:txBody>
          <a:bodyPr/>
          <a:lstStyle/>
          <a:p>
            <a:r>
              <a:rPr lang="en-US" altLang="zh-TW"/>
              <a:t>A treatment is being examined to determine its effect on systolic blood pressure.</a:t>
            </a:r>
          </a:p>
          <a:p>
            <a:r>
              <a:rPr lang="en-US" altLang="zh-TW"/>
              <a:t>Twelve men participate in the study.</a:t>
            </a:r>
          </a:p>
          <a:p>
            <a:r>
              <a:rPr lang="en-US" altLang="zh-TW"/>
              <a:t>Their systolic blood pressure is measured both before and after the treatment is applied. </a:t>
            </a: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zh-TW"/>
              <a:t>Results</a:t>
            </a:r>
          </a:p>
        </p:txBody>
      </p:sp>
      <p:pic>
        <p:nvPicPr>
          <p:cNvPr id="28672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2275" y="1628775"/>
            <a:ext cx="6767513" cy="5030788"/>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ltLang="zh-TW"/>
              <a:t>Result</a:t>
            </a:r>
          </a:p>
        </p:txBody>
      </p:sp>
      <p:pic>
        <p:nvPicPr>
          <p:cNvPr id="29286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8888" y="1557338"/>
            <a:ext cx="7116762" cy="4873625"/>
          </a:xfrm>
          <a:prstGeom prst="rect">
            <a:avLst/>
          </a:prstGeom>
          <a:noFill/>
          <a:ln w="12700" cap="sq">
            <a:noFill/>
            <a:miter lim="800000"/>
            <a:headEnd type="none" w="sm" len="sm"/>
            <a:tailEnd type="none" w="sm" len="sm"/>
          </a:ln>
          <a:effectLst/>
        </p:spPr>
      </p:pic>
      <p:pic>
        <p:nvPicPr>
          <p:cNvPr id="29287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4365625"/>
            <a:ext cx="5867400" cy="1963738"/>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ltLang="zh-TW"/>
              <a:t>Result</a:t>
            </a:r>
          </a:p>
        </p:txBody>
      </p:sp>
      <p:pic>
        <p:nvPicPr>
          <p:cNvPr id="29389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3025" y="1916113"/>
            <a:ext cx="7800975" cy="4275137"/>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ltLang="zh-TW"/>
              <a:t>Result</a:t>
            </a:r>
          </a:p>
        </p:txBody>
      </p:sp>
      <p:pic>
        <p:nvPicPr>
          <p:cNvPr id="29491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913" y="1412875"/>
            <a:ext cx="7812087" cy="4854575"/>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zh-TW"/>
              <a:t>ANCOVA</a:t>
            </a:r>
          </a:p>
        </p:txBody>
      </p:sp>
      <p:sp>
        <p:nvSpPr>
          <p:cNvPr id="295939" name="Rectangle 3"/>
          <p:cNvSpPr>
            <a:spLocks noGrp="1" noChangeArrowheads="1"/>
          </p:cNvSpPr>
          <p:nvPr>
            <p:ph type="body" idx="1"/>
          </p:nvPr>
        </p:nvSpPr>
        <p:spPr/>
        <p:txBody>
          <a:bodyPr/>
          <a:lstStyle/>
          <a:p>
            <a:pPr>
              <a:lnSpc>
                <a:spcPct val="80000"/>
              </a:lnSpc>
            </a:pPr>
            <a:r>
              <a:rPr lang="en-US" altLang="zh-TW" sz="2400"/>
              <a:t>Analysis of covariance combines some of the features of both regression and analysis of variance. Typically, a continuous variable (the covariate) is introduced into the model of an analysis-of-variance experiment.</a:t>
            </a:r>
          </a:p>
          <a:p>
            <a:pPr>
              <a:lnSpc>
                <a:spcPct val="80000"/>
              </a:lnSpc>
            </a:pPr>
            <a:endParaRPr lang="en-US" altLang="zh-TW" sz="2400"/>
          </a:p>
          <a:p>
            <a:pPr algn="ctr">
              <a:lnSpc>
                <a:spcPct val="80000"/>
              </a:lnSpc>
              <a:buFontTx/>
              <a:buNone/>
            </a:pPr>
            <a:r>
              <a:rPr lang="en-US" altLang="zh-TW"/>
              <a:t>Example</a:t>
            </a:r>
          </a:p>
          <a:p>
            <a:pPr>
              <a:lnSpc>
                <a:spcPct val="80000"/>
              </a:lnSpc>
            </a:pPr>
            <a:r>
              <a:rPr lang="en-US" altLang="zh-TW" sz="2400"/>
              <a:t>Ten patients are selected for each treatment (Drug A or D), and six sites on each patient are measured for leprosy bacilli. </a:t>
            </a:r>
          </a:p>
          <a:p>
            <a:pPr>
              <a:lnSpc>
                <a:spcPct val="80000"/>
              </a:lnSpc>
            </a:pPr>
            <a:r>
              <a:rPr lang="en-US" altLang="zh-TW" sz="2400"/>
              <a:t>The covariate (a pretreatment score) is included in the model for increased precision in determining the effect of drug treatments on the posttreatment count of bacilli. </a:t>
            </a:r>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zh-TW"/>
              <a:t>Result</a:t>
            </a:r>
          </a:p>
        </p:txBody>
      </p:sp>
      <p:pic>
        <p:nvPicPr>
          <p:cNvPr id="2969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8363" y="1428750"/>
            <a:ext cx="6321425" cy="5195888"/>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p:txBody>
          <a:bodyPr/>
          <a:lstStyle/>
          <a:p>
            <a:r>
              <a:rPr lang="en-US" altLang="zh-TW"/>
              <a:t>Result</a:t>
            </a:r>
          </a:p>
        </p:txBody>
      </p:sp>
      <p:pic>
        <p:nvPicPr>
          <p:cNvPr id="2979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913" y="1484313"/>
            <a:ext cx="7488237" cy="5294312"/>
          </a:xfrm>
          <a:prstGeom prst="rect">
            <a:avLst/>
          </a:prstGeom>
          <a:noFill/>
          <a:ln w="12700" cap="sq">
            <a:noFill/>
            <a:miter lim="800000"/>
            <a:headEnd type="none" w="sm" len="sm"/>
            <a:tailEnd type="none" w="sm" len="sm"/>
          </a:ln>
          <a:effectLst/>
        </p:spPr>
      </p:pic>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ltLang="zh-TW"/>
              <a:t>Analysis Population</a:t>
            </a:r>
          </a:p>
        </p:txBody>
      </p:sp>
      <p:sp>
        <p:nvSpPr>
          <p:cNvPr id="308227" name="Rectangle 3"/>
          <p:cNvSpPr>
            <a:spLocks noGrp="1" noChangeArrowheads="1"/>
          </p:cNvSpPr>
          <p:nvPr>
            <p:ph type="body" idx="1"/>
          </p:nvPr>
        </p:nvSpPr>
        <p:spPr/>
        <p:txBody>
          <a:bodyPr/>
          <a:lstStyle/>
          <a:p>
            <a:r>
              <a:rPr lang="en-US" altLang="zh-TW"/>
              <a:t>Intent To Treat (ITT) Set</a:t>
            </a:r>
          </a:p>
          <a:p>
            <a:endParaRPr lang="en-US" altLang="zh-TW"/>
          </a:p>
          <a:p>
            <a:r>
              <a:rPr lang="en-US" altLang="zh-TW"/>
              <a:t>Full Analysis Set</a:t>
            </a:r>
          </a:p>
          <a:p>
            <a:endParaRPr lang="en-US" altLang="zh-TW"/>
          </a:p>
          <a:p>
            <a:r>
              <a:rPr lang="en-US" altLang="zh-TW"/>
              <a:t>Per Protocol Set (PP)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dose0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8175" y="908050"/>
            <a:ext cx="6343650" cy="4800600"/>
          </a:xfrm>
          <a:prstGeom prst="rect">
            <a:avLst/>
          </a:prstGeom>
          <a:noFill/>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ltLang="zh-TW"/>
              <a:t>Superiority</a:t>
            </a:r>
          </a:p>
        </p:txBody>
      </p:sp>
      <p:sp>
        <p:nvSpPr>
          <p:cNvPr id="310275" name="Rectangle 3"/>
          <p:cNvSpPr>
            <a:spLocks noGrp="1" noChangeArrowheads="1"/>
          </p:cNvSpPr>
          <p:nvPr>
            <p:ph type="body" idx="1"/>
          </p:nvPr>
        </p:nvSpPr>
        <p:spPr/>
        <p:txBody>
          <a:bodyPr/>
          <a:lstStyle/>
          <a:p>
            <a:r>
              <a:rPr lang="en-US" altLang="zh-TW"/>
              <a:t>In superiority trials the full analysis set is used in the primary analysis because it tends to avoid over-optimistic estimates of efficacy resulting from a per protocol analysis, since the non-compliers included in the full analysis set will generally diminish the estimated treatment effect. </a:t>
            </a:r>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ltLang="zh-TW"/>
              <a:t>Equivalence/Non-inferiority</a:t>
            </a:r>
          </a:p>
        </p:txBody>
      </p:sp>
      <p:sp>
        <p:nvSpPr>
          <p:cNvPr id="311299" name="Rectangle 3"/>
          <p:cNvSpPr>
            <a:spLocks noGrp="1" noChangeArrowheads="1"/>
          </p:cNvSpPr>
          <p:nvPr>
            <p:ph type="body" idx="1"/>
          </p:nvPr>
        </p:nvSpPr>
        <p:spPr/>
        <p:txBody>
          <a:bodyPr/>
          <a:lstStyle/>
          <a:p>
            <a:r>
              <a:rPr lang="en-US" altLang="zh-TW" sz="2800"/>
              <a:t>In an equivalence or non-inferiority trial use of the full analysis set is generally not conservative and its role should be considered very carefully. </a:t>
            </a:r>
          </a:p>
          <a:p>
            <a:r>
              <a:rPr lang="en-US" altLang="zh-TW" sz="2800"/>
              <a:t>Subjects who withdraw or dropout of the treatment group or the comparator group will tend to have a lack of response, and hence the results of using the full analysis set may be biased toward demonstrating equivalence.</a:t>
            </a:r>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ltLang="zh-TW"/>
              <a:t>Concept</a:t>
            </a:r>
          </a:p>
        </p:txBody>
      </p:sp>
      <p:sp>
        <p:nvSpPr>
          <p:cNvPr id="312323" name="Rectangle 3"/>
          <p:cNvSpPr>
            <a:spLocks noGrp="1" noChangeArrowheads="1"/>
          </p:cNvSpPr>
          <p:nvPr>
            <p:ph type="body" idx="1"/>
          </p:nvPr>
        </p:nvSpPr>
        <p:spPr/>
        <p:txBody>
          <a:bodyPr/>
          <a:lstStyle/>
          <a:p>
            <a:pPr>
              <a:lnSpc>
                <a:spcPct val="90000"/>
              </a:lnSpc>
            </a:pPr>
            <a:r>
              <a:rPr lang="en-US" altLang="zh-TW" sz="2800">
                <a:ea typeface="標楷體" pitchFamily="65" charset="-120"/>
              </a:rPr>
              <a:t>Richard Peto</a:t>
            </a:r>
            <a:r>
              <a:rPr lang="zh-TW" altLang="en-US" sz="2800">
                <a:ea typeface="標楷體" pitchFamily="65" charset="-120"/>
              </a:rPr>
              <a:t>指出</a:t>
            </a:r>
            <a:r>
              <a:rPr lang="en-US" altLang="zh-TW" sz="2800">
                <a:ea typeface="標楷體" pitchFamily="65" charset="-120"/>
              </a:rPr>
              <a:t>ITT population</a:t>
            </a:r>
            <a:r>
              <a:rPr lang="zh-TW" altLang="en-US" sz="2800">
                <a:ea typeface="標楷體" pitchFamily="65" charset="-120"/>
              </a:rPr>
              <a:t>分析只能用來找出不同，若找不出差異，並不代表兩種療法的效果一樣。 </a:t>
            </a:r>
          </a:p>
          <a:p>
            <a:pPr>
              <a:lnSpc>
                <a:spcPct val="90000"/>
              </a:lnSpc>
            </a:pPr>
            <a:r>
              <a:rPr lang="en-US" altLang="zh-TW" sz="2800">
                <a:ea typeface="標楷體" pitchFamily="65" charset="-120"/>
              </a:rPr>
              <a:t>Richard Peto</a:t>
            </a:r>
            <a:r>
              <a:rPr lang="zh-TW" altLang="en-US" sz="2800">
                <a:ea typeface="標楷體" pitchFamily="65" charset="-120"/>
              </a:rPr>
              <a:t>所提出之觀念乃應用於癌症或</a:t>
            </a:r>
            <a:r>
              <a:rPr lang="en-US" altLang="zh-TW" sz="2800">
                <a:ea typeface="標楷體" pitchFamily="65" charset="-120"/>
              </a:rPr>
              <a:t>AIDS</a:t>
            </a:r>
            <a:r>
              <a:rPr lang="zh-TW" altLang="en-US" sz="2800">
                <a:ea typeface="標楷體" pitchFamily="65" charset="-120"/>
              </a:rPr>
              <a:t>之臨床試驗，因該類型試驗在考量病人權益下，假設新療法用來和標準療法比較，在試驗期間病人對新療法無反應，就轉回標準療法，在此試驗設計下，若以</a:t>
            </a:r>
            <a:r>
              <a:rPr lang="en-US" altLang="zh-TW" sz="2800">
                <a:ea typeface="標楷體" pitchFamily="65" charset="-120"/>
              </a:rPr>
              <a:t>ITT population</a:t>
            </a:r>
            <a:r>
              <a:rPr lang="zh-TW" altLang="en-US" sz="2800">
                <a:ea typeface="標楷體" pitchFamily="65" charset="-120"/>
              </a:rPr>
              <a:t>評估一定期間</a:t>
            </a:r>
            <a:r>
              <a:rPr lang="en-US" altLang="zh-TW" sz="2800">
                <a:ea typeface="標楷體" pitchFamily="65" charset="-120"/>
              </a:rPr>
              <a:t>(</a:t>
            </a:r>
            <a:r>
              <a:rPr lang="zh-TW" altLang="en-US" sz="2800">
                <a:ea typeface="標楷體" pitchFamily="65" charset="-120"/>
              </a:rPr>
              <a:t>如二年</a:t>
            </a:r>
            <a:r>
              <a:rPr lang="en-US" altLang="zh-TW" sz="2800">
                <a:ea typeface="標楷體" pitchFamily="65" charset="-120"/>
              </a:rPr>
              <a:t>)</a:t>
            </a:r>
            <a:r>
              <a:rPr lang="zh-TW" altLang="en-US" sz="2800">
                <a:ea typeface="標楷體" pitchFamily="65" charset="-120"/>
              </a:rPr>
              <a:t>之存活率，應屬不適當。 </a:t>
            </a:r>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Grp="1" noChangeArrowheads="1"/>
          </p:cNvSpPr>
          <p:nvPr>
            <p:ph type="ctrTitle"/>
          </p:nvPr>
        </p:nvSpPr>
        <p:spPr>
          <a:xfrm>
            <a:off x="1403350" y="1989138"/>
            <a:ext cx="6478588" cy="1143000"/>
          </a:xfrm>
        </p:spPr>
        <p:txBody>
          <a:bodyPr/>
          <a:lstStyle/>
          <a:p>
            <a:r>
              <a:rPr lang="en-US" altLang="zh-TW" sz="4000" b="1"/>
              <a:t>SAS Output Delivery System</a:t>
            </a:r>
          </a:p>
        </p:txBody>
      </p:sp>
      <p:sp>
        <p:nvSpPr>
          <p:cNvPr id="145414" name="Rectangle 6"/>
          <p:cNvSpPr>
            <a:spLocks noGrp="1" noChangeArrowheads="1"/>
          </p:cNvSpPr>
          <p:nvPr>
            <p:ph type="subTitle" idx="1"/>
          </p:nvPr>
        </p:nvSpPr>
        <p:spPr/>
        <p:txBody>
          <a:bodyPr/>
          <a:lstStyle/>
          <a:p>
            <a:endParaRPr lang="zh-TW" altLang="zh-TW"/>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zh-TW" sz="3600"/>
              <a:t>What Is the Output Delivery System? </a:t>
            </a:r>
          </a:p>
        </p:txBody>
      </p:sp>
      <p:sp>
        <p:nvSpPr>
          <p:cNvPr id="148483" name="Rectangle 3"/>
          <p:cNvSpPr>
            <a:spLocks noGrp="1" noChangeArrowheads="1"/>
          </p:cNvSpPr>
          <p:nvPr>
            <p:ph type="body" idx="1"/>
          </p:nvPr>
        </p:nvSpPr>
        <p:spPr/>
        <p:txBody>
          <a:bodyPr/>
          <a:lstStyle/>
          <a:p>
            <a:pPr>
              <a:lnSpc>
                <a:spcPct val="90000"/>
              </a:lnSpc>
            </a:pPr>
            <a:r>
              <a:rPr lang="en-US" altLang="zh-TW" sz="2400"/>
              <a:t>Prior to Version 7, SAS procedures that produced printed output generated output that was designed for a traditional line-printer. </a:t>
            </a:r>
          </a:p>
          <a:p>
            <a:pPr>
              <a:lnSpc>
                <a:spcPct val="90000"/>
              </a:lnSpc>
            </a:pPr>
            <a:r>
              <a:rPr lang="en-US" altLang="zh-TW" sz="2400"/>
              <a:t>Beginning with Version 7, procedure output became much more flexible. The Output Delivery System (ODS) has been designed to overcome the limitations of traditional SAS output and to make it easy to make new formatting options available to users. </a:t>
            </a:r>
          </a:p>
          <a:p>
            <a:pPr>
              <a:lnSpc>
                <a:spcPct val="90000"/>
              </a:lnSpc>
            </a:pPr>
            <a:r>
              <a:rPr lang="en-US" altLang="zh-TW" sz="2400"/>
              <a:t>ODS is a method of delivering output in a variety of formats and of making the formatted output easy to access.</a:t>
            </a:r>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zh-TW"/>
              <a:t>Basic Concepts of the ODS </a:t>
            </a:r>
          </a:p>
        </p:txBody>
      </p:sp>
      <p:sp>
        <p:nvSpPr>
          <p:cNvPr id="149507" name="Rectangle 3"/>
          <p:cNvSpPr>
            <a:spLocks noGrp="1" noChangeArrowheads="1"/>
          </p:cNvSpPr>
          <p:nvPr>
            <p:ph type="body" sz="half" idx="1"/>
          </p:nvPr>
        </p:nvSpPr>
        <p:spPr/>
        <p:txBody>
          <a:bodyPr/>
          <a:lstStyle/>
          <a:p>
            <a:pPr>
              <a:lnSpc>
                <a:spcPct val="90000"/>
              </a:lnSpc>
            </a:pPr>
            <a:r>
              <a:rPr lang="en-US" altLang="zh-TW" sz="2000"/>
              <a:t>In the past, the term "output" has generally referred to the outcome of a SAS procedure step. You could send this output to the Output window if you were working in a windowing environment, to an output device if you were working in line mode, or to a file if you used PROC PRINTTO or SAS system options. </a:t>
            </a:r>
          </a:p>
        </p:txBody>
      </p:sp>
      <p:pic>
        <p:nvPicPr>
          <p:cNvPr id="149510" name="Picture 6" descr="ODS01"/>
          <p:cNvPicPr>
            <a:picLocks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5003800" y="2420938"/>
            <a:ext cx="3816350" cy="2981325"/>
          </a:xfrm>
          <a:noFill/>
          <a:ln/>
        </p:spPr>
      </p:pic>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ltLang="zh-TW"/>
              <a:t>ODS Destinations</a:t>
            </a:r>
          </a:p>
        </p:txBody>
      </p:sp>
      <p:sp>
        <p:nvSpPr>
          <p:cNvPr id="313347" name="Rectangle 3"/>
          <p:cNvSpPr>
            <a:spLocks noGrp="1" noChangeArrowheads="1"/>
          </p:cNvSpPr>
          <p:nvPr>
            <p:ph type="body" idx="1"/>
          </p:nvPr>
        </p:nvSpPr>
        <p:spPr/>
        <p:txBody>
          <a:bodyPr/>
          <a:lstStyle/>
          <a:p>
            <a:pPr>
              <a:lnSpc>
                <a:spcPct val="80000"/>
              </a:lnSpc>
            </a:pPr>
            <a:r>
              <a:rPr lang="en-US" altLang="zh-TW" sz="2800"/>
              <a:t>ODS currently supports four destinations: </a:t>
            </a:r>
          </a:p>
          <a:p>
            <a:pPr lvl="1">
              <a:lnSpc>
                <a:spcPct val="80000"/>
              </a:lnSpc>
            </a:pPr>
            <a:r>
              <a:rPr lang="en-US" altLang="zh-TW" sz="2400"/>
              <a:t>The Listing destination produces monospace output, which is formatted like traditional SAS procedure output. </a:t>
            </a:r>
            <a:r>
              <a:rPr lang="en-US" altLang="zh-TW" sz="2400">
                <a:solidFill>
                  <a:srgbClr val="FF0000"/>
                </a:solidFill>
              </a:rPr>
              <a:t>(ODS LISTING)</a:t>
            </a:r>
          </a:p>
          <a:p>
            <a:pPr lvl="1">
              <a:lnSpc>
                <a:spcPct val="80000"/>
              </a:lnSpc>
            </a:pPr>
            <a:r>
              <a:rPr lang="en-US" altLang="zh-TW" sz="2400"/>
              <a:t>The HTML destination produces output that is formatted in Hypertext Markup Language. </a:t>
            </a:r>
            <a:r>
              <a:rPr lang="en-US" altLang="zh-TW" sz="2400">
                <a:solidFill>
                  <a:srgbClr val="FF0000"/>
                </a:solidFill>
              </a:rPr>
              <a:t>(ODS HTML)</a:t>
            </a:r>
          </a:p>
          <a:p>
            <a:pPr lvl="1">
              <a:lnSpc>
                <a:spcPct val="80000"/>
              </a:lnSpc>
            </a:pPr>
            <a:r>
              <a:rPr lang="en-US" altLang="zh-TW" sz="2400"/>
              <a:t>The Printer destination produces output that is formatted for high-resolution printers. </a:t>
            </a:r>
            <a:r>
              <a:rPr lang="en-US" altLang="zh-TW" sz="2400">
                <a:solidFill>
                  <a:srgbClr val="FF0000"/>
                </a:solidFill>
              </a:rPr>
              <a:t>(ODS PRINTER)</a:t>
            </a:r>
          </a:p>
          <a:p>
            <a:pPr lvl="1">
              <a:lnSpc>
                <a:spcPct val="80000"/>
              </a:lnSpc>
            </a:pPr>
            <a:r>
              <a:rPr lang="en-US" altLang="zh-TW" sz="2400"/>
              <a:t>The Output destination produces SAS data sets. </a:t>
            </a:r>
            <a:r>
              <a:rPr lang="en-US" altLang="zh-TW" sz="2400">
                <a:solidFill>
                  <a:srgbClr val="FF0000"/>
                </a:solidFill>
              </a:rPr>
              <a:t>(ODS OUTPUT)</a:t>
            </a: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ltLang="zh-TW"/>
              <a:t>Example – t test</a:t>
            </a:r>
          </a:p>
        </p:txBody>
      </p:sp>
      <p:sp>
        <p:nvSpPr>
          <p:cNvPr id="319491" name="Rectangle 3"/>
          <p:cNvSpPr>
            <a:spLocks noGrp="1" noChangeArrowheads="1"/>
          </p:cNvSpPr>
          <p:nvPr>
            <p:ph type="body" idx="1"/>
          </p:nvPr>
        </p:nvSpPr>
        <p:spPr/>
        <p:txBody>
          <a:bodyPr/>
          <a:lstStyle/>
          <a:p>
            <a:pPr>
              <a:buFontTx/>
              <a:buNone/>
            </a:pPr>
            <a:r>
              <a:rPr lang="en-US" altLang="zh-TW"/>
              <a:t>PROC TTEST DATA=AH01;</a:t>
            </a:r>
          </a:p>
          <a:p>
            <a:pPr>
              <a:buFontTx/>
              <a:buNone/>
            </a:pPr>
            <a:r>
              <a:rPr lang="en-US" altLang="zh-TW"/>
              <a:t>VAR LABVALUE CHANGE;</a:t>
            </a:r>
          </a:p>
          <a:p>
            <a:pPr>
              <a:buFontTx/>
              <a:buNone/>
            </a:pPr>
            <a:r>
              <a:rPr lang="en-US" altLang="zh-TW"/>
              <a:t>BY VISIT;</a:t>
            </a:r>
          </a:p>
          <a:p>
            <a:pPr>
              <a:buFontTx/>
              <a:buNone/>
            </a:pPr>
            <a:r>
              <a:rPr lang="en-US" altLang="zh-TW"/>
              <a:t>RUN;</a:t>
            </a:r>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ltLang="zh-TW"/>
              <a:t>Output</a:t>
            </a:r>
          </a:p>
        </p:txBody>
      </p:sp>
      <p:pic>
        <p:nvPicPr>
          <p:cNvPr id="318467" name="Picture 3"/>
          <p:cNvPicPr>
            <a:picLocks noChangeAspect="1" noChangeArrowheads="1"/>
          </p:cNvPicPr>
          <p:nvPr>
            <p:ph type="body" idx="1"/>
          </p:nvPr>
        </p:nvPicPr>
        <p:blipFill>
          <a:blip r:embed="rId3" cstate="print">
            <a:clrChange>
              <a:clrFrom>
                <a:srgbClr val="FFFFFF"/>
              </a:clrFrom>
              <a:clrTo>
                <a:srgbClr val="FFFFFF">
                  <a:alpha val="0"/>
                </a:srgbClr>
              </a:clrTo>
            </a:clrChange>
          </a:blip>
          <a:srcRect/>
          <a:stretch>
            <a:fillRect/>
          </a:stretch>
        </p:blipFill>
        <p:spPr>
          <a:noFill/>
        </p:spPr>
      </p:pic>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ltLang="zh-TW"/>
              <a:t>ODS TRACE</a:t>
            </a:r>
          </a:p>
        </p:txBody>
      </p:sp>
      <p:sp>
        <p:nvSpPr>
          <p:cNvPr id="314371" name="Rectangle 3"/>
          <p:cNvSpPr>
            <a:spLocks noGrp="1" noChangeArrowheads="1"/>
          </p:cNvSpPr>
          <p:nvPr>
            <p:ph type="body" idx="1"/>
          </p:nvPr>
        </p:nvSpPr>
        <p:spPr/>
        <p:txBody>
          <a:bodyPr/>
          <a:lstStyle/>
          <a:p>
            <a:pPr>
              <a:buFontTx/>
              <a:buNone/>
            </a:pPr>
            <a:r>
              <a:rPr lang="en-US" altLang="zh-TW"/>
              <a:t>ODS TRACE ON;</a:t>
            </a:r>
          </a:p>
          <a:p>
            <a:pPr>
              <a:buFontTx/>
              <a:buNone/>
            </a:pPr>
            <a:r>
              <a:rPr lang="en-US" altLang="zh-TW"/>
              <a:t>PROC TTEST DATA=AH01;</a:t>
            </a:r>
          </a:p>
          <a:p>
            <a:pPr>
              <a:buFontTx/>
              <a:buNone/>
            </a:pPr>
            <a:r>
              <a:rPr lang="en-US" altLang="zh-TW"/>
              <a:t>VAR LABVALUE CHANGE;</a:t>
            </a:r>
          </a:p>
          <a:p>
            <a:pPr>
              <a:buFontTx/>
              <a:buNone/>
            </a:pPr>
            <a:r>
              <a:rPr lang="en-US" altLang="zh-TW"/>
              <a:t>BY VISIT;</a:t>
            </a:r>
          </a:p>
          <a:p>
            <a:pPr>
              <a:buFontTx/>
              <a:buNone/>
            </a:pPr>
            <a:r>
              <a:rPr lang="en-US" altLang="zh-TW"/>
              <a:t>RUN;</a:t>
            </a:r>
          </a:p>
          <a:p>
            <a:pPr>
              <a:buFontTx/>
              <a:buNone/>
            </a:pPr>
            <a:r>
              <a:rPr lang="en-US" altLang="zh-TW"/>
              <a:t>ODS TRACE OFF;</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2110002A">
  <a:themeElements>
    <a:clrScheme name="12110002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110002A">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12110002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110002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110002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110002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110002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110002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110002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2400</TotalTime>
  <Words>3964</Words>
  <Application>Microsoft Office PowerPoint</Application>
  <PresentationFormat>如螢幕大小 (4:3)</PresentationFormat>
  <Paragraphs>882</Paragraphs>
  <Slides>104</Slides>
  <Notes>104</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3</vt:i4>
      </vt:variant>
      <vt:variant>
        <vt:lpstr>投影片標題</vt:lpstr>
      </vt:variant>
      <vt:variant>
        <vt:i4>104</vt:i4>
      </vt:variant>
    </vt:vector>
  </HeadingPairs>
  <TitlesOfParts>
    <vt:vector size="113" baseType="lpstr">
      <vt:lpstr>Times New Roman</vt:lpstr>
      <vt:lpstr>新細明體</vt:lpstr>
      <vt:lpstr>標楷體</vt:lpstr>
      <vt:lpstr>Symbol</vt:lpstr>
      <vt:lpstr>Arial</vt:lpstr>
      <vt:lpstr>12110002A</vt:lpstr>
      <vt:lpstr>Microsoft Equation 3.0</vt:lpstr>
      <vt:lpstr>Microsoft 方程式編輯器 3.0</vt:lpstr>
      <vt:lpstr>Microsoft Word 文件</vt:lpstr>
      <vt:lpstr>投影片 1</vt:lpstr>
      <vt:lpstr>循證醫學 Evidence-Based Medicine</vt:lpstr>
      <vt:lpstr>What are clinical trials?</vt:lpstr>
      <vt:lpstr>投影片 4</vt:lpstr>
      <vt:lpstr>Phase I </vt:lpstr>
      <vt:lpstr>投影片 6</vt:lpstr>
      <vt:lpstr>Phase II</vt:lpstr>
      <vt:lpstr>投影片 8</vt:lpstr>
      <vt:lpstr>投影片 9</vt:lpstr>
      <vt:lpstr>Phase III</vt:lpstr>
      <vt:lpstr>投影片 11</vt:lpstr>
      <vt:lpstr>Phase IV</vt:lpstr>
      <vt:lpstr>International Conference on Harmonization (ICH)</vt:lpstr>
      <vt:lpstr>ICH組織結構</vt:lpstr>
      <vt:lpstr>ICH工作進程</vt:lpstr>
      <vt:lpstr>ICH 制定規範</vt:lpstr>
      <vt:lpstr>Contract Research Organization CRO</vt:lpstr>
      <vt:lpstr>投影片 18</vt:lpstr>
      <vt:lpstr>投影片 19</vt:lpstr>
      <vt:lpstr>Paper CRF、e-CRF</vt:lpstr>
      <vt:lpstr>Basic Principle on Clinical Trial Design</vt:lpstr>
      <vt:lpstr>Allocation at Random</vt:lpstr>
      <vt:lpstr>Simpson’s Paradox</vt:lpstr>
      <vt:lpstr>Permuted-Block Randomization</vt:lpstr>
      <vt:lpstr>Blinding</vt:lpstr>
      <vt:lpstr>Double Dummy</vt:lpstr>
      <vt:lpstr>Control Groups</vt:lpstr>
      <vt:lpstr>Representative</vt:lpstr>
      <vt:lpstr>Reliability</vt:lpstr>
      <vt:lpstr>Reproducibility</vt:lpstr>
      <vt:lpstr>Three Key Components</vt:lpstr>
      <vt:lpstr>Adequate and Well-controlled Study</vt:lpstr>
      <vt:lpstr>Key Statistical Concepts</vt:lpstr>
      <vt:lpstr>投影片 34</vt:lpstr>
      <vt:lpstr>Bias</vt:lpstr>
      <vt:lpstr>Variability</vt:lpstr>
      <vt:lpstr>Bias and Variability</vt:lpstr>
      <vt:lpstr>Bias and Variability</vt:lpstr>
      <vt:lpstr>Step on Performing Hypotheses Testing</vt:lpstr>
      <vt:lpstr>Type of Hypotheses Testing</vt:lpstr>
      <vt:lpstr>Test for Equivalence</vt:lpstr>
      <vt:lpstr>Test for Equivalence</vt:lpstr>
      <vt:lpstr>Test for Non-inferiority</vt:lpstr>
      <vt:lpstr>Test for Non-inferiority</vt:lpstr>
      <vt:lpstr>Test for Superiority</vt:lpstr>
      <vt:lpstr>Test for Superiority</vt:lpstr>
      <vt:lpstr>Relationship Among Non-inferiority, Superiority, and Equivalence</vt:lpstr>
      <vt:lpstr>Relationship Among Non-inferiority, Superiority, and Equivalence</vt:lpstr>
      <vt:lpstr>Relationship Among Non-inferiority, Superiority, and Equivalence</vt:lpstr>
      <vt:lpstr>Relationship Among Non-inferiority, Superiority, and Equivalence</vt:lpstr>
      <vt:lpstr>Relationship Among Non-inferiority, Superiority, and Equivalence</vt:lpstr>
      <vt:lpstr>Relationship Among Non-inferiority, Superiority, and Equivalence</vt:lpstr>
      <vt:lpstr>Equivalence Margin</vt:lpstr>
      <vt:lpstr>Type I Error and Power</vt:lpstr>
      <vt:lpstr>Type I Error and Power</vt:lpstr>
      <vt:lpstr>Type I Error and Power</vt:lpstr>
      <vt:lpstr>Confounding and Interaction</vt:lpstr>
      <vt:lpstr>Confounding</vt:lpstr>
      <vt:lpstr>Interaction</vt:lpstr>
      <vt:lpstr>投影片 60</vt:lpstr>
      <vt:lpstr>投影片 61</vt:lpstr>
      <vt:lpstr>Confounding and Interaction</vt:lpstr>
      <vt:lpstr>Impact on Center Imbalance </vt:lpstr>
      <vt:lpstr>Example of Center Imbalance </vt:lpstr>
      <vt:lpstr>No. of Centers and Size of Center </vt:lpstr>
      <vt:lpstr>Statistical Difference vs. Scientific Difference</vt:lpstr>
      <vt:lpstr>Statistical Difference vs. Scientific Difference</vt:lpstr>
      <vt:lpstr>Statistical Difference vs. Scientific Difference</vt:lpstr>
      <vt:lpstr>Sample Size Determination Information Required</vt:lpstr>
      <vt:lpstr>Sample Size Determination Information Required</vt:lpstr>
      <vt:lpstr>Parallel Design – Equivalence</vt:lpstr>
      <vt:lpstr>Parallel Design – Equivalence</vt:lpstr>
      <vt:lpstr>Parallel Design – Equivalence</vt:lpstr>
      <vt:lpstr>Parallel Design – Equivalence</vt:lpstr>
      <vt:lpstr>Classification of Statistical Tests</vt:lpstr>
      <vt:lpstr>Classification of Statistical Tests</vt:lpstr>
      <vt:lpstr>Classification of Statistical Tests</vt:lpstr>
      <vt:lpstr> The t test</vt:lpstr>
      <vt:lpstr>The t test</vt:lpstr>
      <vt:lpstr>The t test</vt:lpstr>
      <vt:lpstr>Example</vt:lpstr>
      <vt:lpstr>Results</vt:lpstr>
      <vt:lpstr>Result</vt:lpstr>
      <vt:lpstr>Result</vt:lpstr>
      <vt:lpstr>Result</vt:lpstr>
      <vt:lpstr>ANCOVA</vt:lpstr>
      <vt:lpstr>Result</vt:lpstr>
      <vt:lpstr>Result</vt:lpstr>
      <vt:lpstr>Analysis Population</vt:lpstr>
      <vt:lpstr>Superiority</vt:lpstr>
      <vt:lpstr>Equivalence/Non-inferiority</vt:lpstr>
      <vt:lpstr>Concept</vt:lpstr>
      <vt:lpstr>SAS Output Delivery System</vt:lpstr>
      <vt:lpstr>What Is the Output Delivery System? </vt:lpstr>
      <vt:lpstr>Basic Concepts of the ODS </vt:lpstr>
      <vt:lpstr>ODS Destinations</vt:lpstr>
      <vt:lpstr>Example – t test</vt:lpstr>
      <vt:lpstr>Output</vt:lpstr>
      <vt:lpstr>ODS TRACE</vt:lpstr>
      <vt:lpstr>LOG</vt:lpstr>
      <vt:lpstr>Program</vt:lpstr>
      <vt:lpstr>Contents (AS)</vt:lpstr>
      <vt:lpstr>Contents (AT)</vt:lpstr>
      <vt:lpstr>http://v8doc.sas.com/sashtml/</vt:lpstr>
    </vt:vector>
  </TitlesOfParts>
  <Company>StatPlus,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臨床試驗統計分析</dc:title>
  <dc:creator>Murphy Chen</dc:creator>
  <cp:lastModifiedBy>Jack</cp:lastModifiedBy>
  <cp:revision>40</cp:revision>
  <dcterms:created xsi:type="dcterms:W3CDTF">2005-05-19T07:48:11Z</dcterms:created>
  <dcterms:modified xsi:type="dcterms:W3CDTF">2012-10-03T12:44:36Z</dcterms:modified>
</cp:coreProperties>
</file>